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6" r:id="rId2"/>
  </p:sldMasterIdLst>
  <p:notesMasterIdLst>
    <p:notesMasterId r:id="rId32"/>
  </p:notesMasterIdLst>
  <p:sldIdLst>
    <p:sldId id="256" r:id="rId3"/>
    <p:sldId id="2134805081" r:id="rId4"/>
    <p:sldId id="1660" r:id="rId5"/>
    <p:sldId id="261" r:id="rId6"/>
    <p:sldId id="263" r:id="rId7"/>
    <p:sldId id="259" r:id="rId8"/>
    <p:sldId id="260" r:id="rId9"/>
    <p:sldId id="262" r:id="rId10"/>
    <p:sldId id="264" r:id="rId11"/>
    <p:sldId id="265" r:id="rId12"/>
    <p:sldId id="266" r:id="rId13"/>
    <p:sldId id="267" r:id="rId14"/>
    <p:sldId id="269" r:id="rId15"/>
    <p:sldId id="270" r:id="rId16"/>
    <p:sldId id="268" r:id="rId17"/>
    <p:sldId id="271" r:id="rId18"/>
    <p:sldId id="272" r:id="rId19"/>
    <p:sldId id="274" r:id="rId20"/>
    <p:sldId id="275" r:id="rId21"/>
    <p:sldId id="273" r:id="rId22"/>
    <p:sldId id="276" r:id="rId23"/>
    <p:sldId id="277" r:id="rId24"/>
    <p:sldId id="1874" r:id="rId25"/>
    <p:sldId id="1527" r:id="rId26"/>
    <p:sldId id="1529" r:id="rId27"/>
    <p:sldId id="1528" r:id="rId28"/>
    <p:sldId id="2134805083" r:id="rId29"/>
    <p:sldId id="1866" r:id="rId30"/>
    <p:sldId id="21348050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DA8"/>
    <a:srgbClr val="EDAB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74A92D-375C-1C24-F697-E0FB4E5C0579}" v="2" dt="2022-01-07T19:31:08.265"/>
    <p1510:client id="{9B42224B-E759-A443-92A8-F91152275AC5}" v="153" dt="2022-01-07T19:42:33.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595" autoAdjust="0"/>
  </p:normalViewPr>
  <p:slideViewPr>
    <p:cSldViewPr snapToGrid="0">
      <p:cViewPr varScale="1">
        <p:scale>
          <a:sx n="49" d="100"/>
          <a:sy n="49" d="100"/>
        </p:scale>
        <p:origin x="15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46558-97FC-5142-A086-428A49254BB5}" type="datetimeFigureOut">
              <a:rPr lang="en-US" smtClean="0"/>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E5C5BC-FB1D-F44B-8282-F61013779C16}" type="slidenum">
              <a:rPr lang="en-US" smtClean="0"/>
              <a:t>‹#›</a:t>
            </a:fld>
            <a:endParaRPr lang="en-US"/>
          </a:p>
        </p:txBody>
      </p:sp>
    </p:spTree>
    <p:extLst>
      <p:ext uri="{BB962C8B-B14F-4D97-AF65-F5344CB8AC3E}">
        <p14:creationId xmlns:p14="http://schemas.microsoft.com/office/powerpoint/2010/main" val="3332049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github.com/microsoft/workshop-library/blob/main/resume-website-workshop/create-html.md"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github.com/microsoft/workshop-library/blob/main/resume-website-workshop/add-style.md"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dge" TargetMode="External"/><Relationship Id="rId7" Type="http://schemas.openxmlformats.org/officeDocument/2006/relationships/hyperlink" Target="https://github.com/ornelladotcom/resume-website-workshop/blob/main/workshop/code.visualstudio.co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github.com/ornelladotcom/resume-website-workshop/blob/main/workshop/github.dev" TargetMode="External"/><Relationship Id="rId5" Type="http://schemas.openxmlformats.org/officeDocument/2006/relationships/hyperlink" Target="https://github.com/join" TargetMode="External"/><Relationship Id="rId4" Type="http://schemas.openxmlformats.org/officeDocument/2006/relationships/hyperlink" Target="https://www.google.com/chrom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Want to make your application stand out to recruiters, and learn a few new skills in the process? This workshop will walk you through how to code a resume website, and the best part is that you don't have to download any coding tools or languages to get started.</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Using the power of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and GitHub Pages, we'll code a resume website together, completely in your browser window. By the end of the workshop, you'll be able to send anyone a link where they can view your resume online.</a:t>
            </a:r>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a:t>
            </a:fld>
            <a:endParaRPr lang="en-US"/>
          </a:p>
        </p:txBody>
      </p:sp>
    </p:spTree>
    <p:extLst>
      <p:ext uri="{BB962C8B-B14F-4D97-AF65-F5344CB8AC3E}">
        <p14:creationId xmlns:p14="http://schemas.microsoft.com/office/powerpoint/2010/main" val="607868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seen how your HTML page is structured, you can add content to your resume. </a:t>
            </a:r>
            <a:r>
              <a:rPr lang="en-US" dirty="0">
                <a:solidFill>
                  <a:srgbClr val="C9D1D9"/>
                </a:solidFill>
                <a:effectLst/>
                <a:latin typeface="Segoe UI Semilight"/>
                <a:cs typeface="Segoe UI Semilight"/>
              </a:rPr>
              <a:t>Specifically, you probably want to add an email address, social media links, your education and professional experience.</a:t>
            </a:r>
            <a:r>
              <a:rPr lang="en-US" dirty="0">
                <a:solidFill>
                  <a:srgbClr val="C9D1D9"/>
                </a:solidFill>
                <a:latin typeface="Segoe UI Semilight"/>
                <a:cs typeface="Segoe UI Semilight"/>
              </a:rPr>
              <a:t> </a:t>
            </a:r>
            <a:endParaRPr lang="en-US" dirty="0">
              <a:solidFill>
                <a:srgbClr val="C9D1D9"/>
              </a:solidFill>
              <a:effectLst/>
              <a:latin typeface="Segoe UI Semilight" panose="020B0402040204020203" pitchFamily="34" charset="0"/>
              <a:cs typeface="Segoe UI Semilight"/>
            </a:endParaRPr>
          </a:p>
          <a:p>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a:cs typeface="Segoe UI Semilight"/>
              </a:rPr>
              <a:t>1. Most resumes feature the name of the person at the top as the "title" of the resume. This is a perfect place to use an h1 tag. You can also add a little separation between the header and the rest of the page by using two horizontal rules, or </a:t>
            </a:r>
            <a:r>
              <a:rPr lang="en-US" dirty="0" err="1">
                <a:solidFill>
                  <a:srgbClr val="C9D1D9"/>
                </a:solidFill>
                <a:effectLst/>
                <a:latin typeface="Segoe UI Semilight"/>
                <a:cs typeface="Segoe UI Semilight"/>
              </a:rPr>
              <a:t>hr</a:t>
            </a:r>
            <a:r>
              <a:rPr lang="en-US" dirty="0">
                <a:solidFill>
                  <a:srgbClr val="C9D1D9"/>
                </a:solidFill>
                <a:effectLst/>
                <a:latin typeface="Segoe UI Semilight"/>
                <a:cs typeface="Segoe UI Semilight"/>
              </a:rPr>
              <a:t> tags, with some text in between. Inside your index.html file, change "YOUR NAME" to be your name. Change "YOUR TITLE" to your general title - or the title you might like to have - for example, "SOFTWARE ENGINEER".</a:t>
            </a:r>
            <a:br>
              <a:rPr lang="en-US" dirty="0">
                <a:effectLst/>
                <a:latin typeface="Segoe UI Semilight" panose="020B0402040204020203" pitchFamily="34" charset="0"/>
                <a:cs typeface="Segoe UI Semilight"/>
              </a:rPr>
            </a:br>
            <a:endParaRPr lang="en-US" dirty="0">
              <a:solidFill>
                <a:srgbClr val="C9D1D9"/>
              </a:solidFill>
              <a:effectLst/>
              <a:latin typeface="Segoe UI Semilight" panose="020B0402040204020203" pitchFamily="34" charset="0"/>
            </a:endParaRPr>
          </a:p>
          <a:p>
            <a:pPr algn="l"/>
            <a:r>
              <a:rPr lang="en-US" dirty="0"/>
              <a:t>2. </a:t>
            </a:r>
            <a:r>
              <a:rPr lang="en-US" dirty="0">
                <a:solidFill>
                  <a:srgbClr val="C9D1D9"/>
                </a:solidFill>
                <a:effectLst/>
                <a:latin typeface="Segoe UI Semilight" panose="020B0402040204020203" pitchFamily="34" charset="0"/>
              </a:rPr>
              <a:t>Create a link to your email address and any social media you wish to share on your resume. You'll use the a tag, which stands for "anchor". a has an attribute named </a:t>
            </a:r>
            <a:r>
              <a:rPr lang="en-US" dirty="0" err="1">
                <a:solidFill>
                  <a:srgbClr val="C9D1D9"/>
                </a:solidFill>
                <a:effectLst/>
                <a:latin typeface="Segoe UI Semilight" panose="020B0402040204020203" pitchFamily="34" charset="0"/>
              </a:rPr>
              <a:t>href</a:t>
            </a:r>
            <a:r>
              <a:rPr lang="en-US" dirty="0">
                <a:solidFill>
                  <a:srgbClr val="C9D1D9"/>
                </a:solidFill>
                <a:effectLst/>
                <a:latin typeface="Segoe UI Semilight" panose="020B0402040204020203" pitchFamily="34" charset="0"/>
              </a:rPr>
              <a:t> (short for hypertext reference). </a:t>
            </a:r>
            <a:r>
              <a:rPr lang="en-US" dirty="0" err="1">
                <a:solidFill>
                  <a:srgbClr val="C9D1D9"/>
                </a:solidFill>
                <a:effectLst/>
                <a:latin typeface="Segoe UI Semilight" panose="020B0402040204020203" pitchFamily="34" charset="0"/>
              </a:rPr>
              <a:t>href</a:t>
            </a:r>
            <a:r>
              <a:rPr lang="en-US" dirty="0">
                <a:solidFill>
                  <a:srgbClr val="C9D1D9"/>
                </a:solidFill>
                <a:effectLst/>
                <a:latin typeface="Segoe UI Semilight" panose="020B0402040204020203" pitchFamily="34" charset="0"/>
              </a:rPr>
              <a:t> will contain the address you want the link to point to. When a user selects the link, they will be taken to the page. If you want to create a link to an email address, you will use mailto: in front of the address; this will open the user's email client</a:t>
            </a:r>
            <a:endParaRPr lang="en-US" dirty="0">
              <a:solidFill>
                <a:srgbClr val="C9D1D9"/>
              </a:solidFill>
              <a:effectLst/>
              <a:latin typeface="Segoe UI Semilight" panose="020B0402040204020203" pitchFamily="34" charset="0"/>
              <a:cs typeface="Segoe UI Semilight"/>
            </a:endParaRP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3. You can repeat this for any social media you want to add – there are different icons that you can use for the various social media platforms. You’ll swap out the class of the </a:t>
            </a:r>
            <a:r>
              <a:rPr lang="en-US" dirty="0" err="1">
                <a:solidFill>
                  <a:srgbClr val="C9D1D9"/>
                </a:solidFill>
                <a:effectLst/>
                <a:latin typeface="Segoe UI Semilight" panose="020B0402040204020203" pitchFamily="34" charset="0"/>
              </a:rPr>
              <a:t>i</a:t>
            </a:r>
            <a:r>
              <a:rPr lang="en-US" dirty="0">
                <a:solidFill>
                  <a:srgbClr val="C9D1D9"/>
                </a:solidFill>
                <a:effectLst/>
                <a:latin typeface="Segoe UI Semilight" panose="020B0402040204020203" pitchFamily="34" charset="0"/>
              </a:rPr>
              <a:t> element for those icons, and the </a:t>
            </a:r>
            <a:r>
              <a:rPr lang="en-US" dirty="0" err="1">
                <a:solidFill>
                  <a:srgbClr val="C9D1D9"/>
                </a:solidFill>
                <a:effectLst/>
                <a:latin typeface="Segoe UI Semilight" panose="020B0402040204020203" pitchFamily="34" charset="0"/>
              </a:rPr>
              <a:t>href</a:t>
            </a:r>
            <a:r>
              <a:rPr lang="en-US" dirty="0">
                <a:solidFill>
                  <a:srgbClr val="C9D1D9"/>
                </a:solidFill>
                <a:effectLst/>
                <a:latin typeface="Segoe UI Semilight" panose="020B0402040204020203" pitchFamily="34" charset="0"/>
              </a:rPr>
              <a:t> of the a element for the links to that account.</a:t>
            </a:r>
            <a:br>
              <a:rPr lang="en-US" dirty="0">
                <a:solidFill>
                  <a:srgbClr val="C9D1D9"/>
                </a:solidFill>
                <a:effectLst/>
                <a:latin typeface="Segoe UI Semilight" panose="020B0402040204020203" pitchFamily="34" charset="0"/>
              </a:rPr>
            </a:br>
            <a:endParaRPr lang="en-US" dirty="0">
              <a:solidFill>
                <a:srgbClr val="C9D1D9"/>
              </a:solidFill>
              <a:effectLst/>
              <a:latin typeface="Segoe UI Semilight" panose="020B0402040204020203" pitchFamily="34" charset="0"/>
            </a:endParaRPr>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11</a:t>
            </a:fld>
            <a:endParaRPr lang="en-US"/>
          </a:p>
        </p:txBody>
      </p:sp>
    </p:spTree>
    <p:extLst>
      <p:ext uri="{BB962C8B-B14F-4D97-AF65-F5344CB8AC3E}">
        <p14:creationId xmlns:p14="http://schemas.microsoft.com/office/powerpoint/2010/main" val="3325368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Lists come in two varieties in HTML: ordered (with numbers or letters) and unordered (bullet points). </a:t>
            </a:r>
            <a:r>
              <a:rPr lang="en-US" dirty="0" err="1">
                <a:solidFill>
                  <a:srgbClr val="C9D1D9"/>
                </a:solidFill>
                <a:effectLst/>
                <a:latin typeface="Segoe UI Semilight" panose="020B0402040204020203" pitchFamily="34" charset="0"/>
              </a:rPr>
              <a:t>ol</a:t>
            </a:r>
            <a:r>
              <a:rPr lang="en-US" dirty="0">
                <a:solidFill>
                  <a:srgbClr val="C9D1D9"/>
                </a:solidFill>
                <a:effectLst/>
                <a:latin typeface="Segoe UI Semilight" panose="020B0402040204020203" pitchFamily="34" charset="0"/>
              </a:rPr>
              <a:t> is used to create an ordered list and </a:t>
            </a:r>
            <a:r>
              <a:rPr lang="en-US" dirty="0" err="1">
                <a:solidFill>
                  <a:srgbClr val="C9D1D9"/>
                </a:solidFill>
                <a:effectLst/>
                <a:latin typeface="Segoe UI Semilight" panose="020B0402040204020203" pitchFamily="34" charset="0"/>
              </a:rPr>
              <a:t>ul</a:t>
            </a:r>
            <a:r>
              <a:rPr lang="en-US" dirty="0">
                <a:solidFill>
                  <a:srgbClr val="C9D1D9"/>
                </a:solidFill>
                <a:effectLst/>
                <a:latin typeface="Segoe UI Semilight" panose="020B0402040204020203" pitchFamily="34" charset="0"/>
              </a:rPr>
              <a:t> is used to create an unordered list. li indicates each "list item" in a list. We’re going to use an unordered list to create a list of our work experience, since it fits better with the style of a resume. You can add as many (or as few) work experience entries as you like, modifying the text as appropriate. </a:t>
            </a:r>
            <a:br>
              <a:rPr lang="en-US" dirty="0">
                <a:solidFill>
                  <a:srgbClr val="C9D1D9"/>
                </a:solidFill>
                <a:effectLst/>
                <a:latin typeface="Segoe UI Semilight" panose="020B0402040204020203" pitchFamily="34" charset="0"/>
              </a:rPr>
            </a:br>
            <a:endParaRPr lang="en-US" dirty="0">
              <a:solidFill>
                <a:srgbClr val="C9D1D9"/>
              </a:solidFill>
              <a:effectLst/>
              <a:latin typeface="Segoe UI Semilight" panose="020B0402040204020203" pitchFamily="34" charset="0"/>
            </a:endParaRPr>
          </a:p>
          <a:p>
            <a:pPr algn="l"/>
            <a:endParaRPr lang="en-US" dirty="0">
              <a:solidFill>
                <a:srgbClr val="C9D1D9"/>
              </a:solidFill>
              <a:effectLst/>
              <a:latin typeface="Segoe UI Semilight" panose="020B0402040204020203"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12</a:t>
            </a:fld>
            <a:endParaRPr lang="en-US"/>
          </a:p>
        </p:txBody>
      </p:sp>
    </p:spTree>
    <p:extLst>
      <p:ext uri="{BB962C8B-B14F-4D97-AF65-F5344CB8AC3E}">
        <p14:creationId xmlns:p14="http://schemas.microsoft.com/office/powerpoint/2010/main" val="208546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9D1D9"/>
                </a:solidFill>
                <a:effectLst/>
                <a:latin typeface="Segoe UI Semilight" panose="020B0402040204020203" pitchFamily="34" charset="0"/>
              </a:rPr>
              <a:t>Inside index.html, below the comment which reads </a:t>
            </a:r>
            <a:r>
              <a:rPr lang="en-US" dirty="0"/>
              <a:t>&lt;!-- your work experience --&gt;</a:t>
            </a:r>
            <a:r>
              <a:rPr lang="en-US" dirty="0">
                <a:solidFill>
                  <a:srgbClr val="C9D1D9"/>
                </a:solidFill>
                <a:effectLst/>
                <a:latin typeface="Segoe UI Semilight" panose="020B0402040204020203" pitchFamily="34" charset="0"/>
              </a:rPr>
              <a:t>, add HTML to create the list</a:t>
            </a:r>
          </a:p>
          <a:p>
            <a:endParaRPr lang="en-US" dirty="0">
              <a:solidFill>
                <a:srgbClr val="C9D1D9"/>
              </a:solidFill>
              <a:effectLst/>
              <a:latin typeface="Segoe UI Semilight" panose="020B0402040204020203" pitchFamily="34" charset="0"/>
            </a:endParaRPr>
          </a:p>
          <a:p>
            <a:pPr algn="l">
              <a:buFont typeface="+mj-lt"/>
              <a:buAutoNum type="arabicPeriod"/>
            </a:pPr>
            <a:r>
              <a:rPr lang="en-US" dirty="0">
                <a:solidFill>
                  <a:srgbClr val="C9D1D9"/>
                </a:solidFill>
                <a:effectLst/>
                <a:latin typeface="Segoe UI Semilight" panose="020B0402040204020203" pitchFamily="34" charset="0"/>
              </a:rPr>
              <a:t>Swap out JOB TITLE for your previous job title (for example, SOFTWARE ENGINEER).</a:t>
            </a:r>
          </a:p>
          <a:p>
            <a:pPr algn="l">
              <a:buFont typeface="+mj-lt"/>
              <a:buAutoNum type="arabicPeriod"/>
            </a:pPr>
            <a:r>
              <a:rPr lang="en-US" dirty="0">
                <a:solidFill>
                  <a:srgbClr val="C9D1D9"/>
                </a:solidFill>
                <a:effectLst/>
                <a:latin typeface="Segoe UI Semilight" panose="020B0402040204020203" pitchFamily="34" charset="0"/>
              </a:rPr>
              <a:t>Change the "Company Name" and date as appropriate.</a:t>
            </a:r>
          </a:p>
          <a:p>
            <a:pPr algn="l">
              <a:buFont typeface="+mj-lt"/>
              <a:buAutoNum type="arabicPeriod"/>
            </a:pPr>
            <a:r>
              <a:rPr lang="en-US" dirty="0">
                <a:solidFill>
                  <a:srgbClr val="C9D1D9"/>
                </a:solidFill>
                <a:effectLst/>
                <a:latin typeface="Segoe UI Semilight" panose="020B0402040204020203" pitchFamily="34" charset="0"/>
              </a:rPr>
              <a:t>Add a short description that sums up your responsibilities.</a:t>
            </a:r>
          </a:p>
          <a:p>
            <a:pPr algn="l">
              <a:buFont typeface="+mj-lt"/>
              <a:buAutoNum type="arabicPeriod"/>
            </a:pPr>
            <a:r>
              <a:rPr lang="en-US" dirty="0">
                <a:solidFill>
                  <a:srgbClr val="C9D1D9"/>
                </a:solidFill>
                <a:effectLst/>
                <a:latin typeface="Segoe UI Semilight" panose="020B0402040204020203" pitchFamily="34" charset="0"/>
              </a:rPr>
              <a:t>Update the li items to add the accomplishments you want to highlight from that work experience.</a:t>
            </a:r>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13</a:t>
            </a:fld>
            <a:endParaRPr lang="en-US"/>
          </a:p>
        </p:txBody>
      </p:sp>
    </p:spTree>
    <p:extLst>
      <p:ext uri="{BB962C8B-B14F-4D97-AF65-F5344CB8AC3E}">
        <p14:creationId xmlns:p14="http://schemas.microsoft.com/office/powerpoint/2010/main" val="142996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9D1D9"/>
                </a:solidFill>
                <a:effectLst/>
                <a:latin typeface="Segoe UI Semilight" panose="020B0402040204020203" pitchFamily="34" charset="0"/>
              </a:rPr>
              <a:t>Finish filling in the final sections of your resume by adding your skills, education, and about you. You’ll notice the window on the right will update with your new information. It does look a little plain though, so let’s learn how we can use CSS to style the page. </a:t>
            </a:r>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14</a:t>
            </a:fld>
            <a:endParaRPr lang="en-US"/>
          </a:p>
        </p:txBody>
      </p:sp>
    </p:spTree>
    <p:extLst>
      <p:ext uri="{BB962C8B-B14F-4D97-AF65-F5344CB8AC3E}">
        <p14:creationId xmlns:p14="http://schemas.microsoft.com/office/powerpoint/2010/main" val="1239909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C9D1D9"/>
                </a:solidFill>
                <a:effectLst/>
                <a:latin typeface="Segoe UI Semilight" panose="020B0402040204020203" pitchFamily="34" charset="0"/>
              </a:rPr>
              <a:t>As we explored in the beginning of the workshop, </a:t>
            </a:r>
            <a:r>
              <a:rPr lang="en-US" u="none" strike="noStrike" dirty="0">
                <a:effectLst/>
                <a:latin typeface="Segoe UI Semilight" panose="020B0402040204020203" pitchFamily="34" charset="0"/>
              </a:rPr>
              <a:t>HTML is used to structure the content </a:t>
            </a:r>
            <a:r>
              <a:rPr lang="en-US" dirty="0">
                <a:solidFill>
                  <a:srgbClr val="C9D1D9"/>
                </a:solidFill>
                <a:effectLst/>
                <a:latin typeface="Segoe UI Semilight" panose="020B0402040204020203" pitchFamily="34" charset="0"/>
              </a:rPr>
              <a:t>of a page. CSS, or Cascading Stylesheets, is used to provide style. CSS is used to set colors and fonts, where on a page information should be displayed, and other decorative items. By keeping HTML and CSS focused on these concerns (sometimes called separation of concerns), you create pages which are easier to modify and maintain, and become more accessible to all users.</a:t>
            </a:r>
          </a:p>
          <a:p>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CSS uses selectors to indicate what to modify. These selectors can be the name of a tag such as h1, an attribute such as class or id - useful for modifying a group of elements or a specific one, respectively - or get really fancy and look at the entire structure of a page to determine what to modify. We're first going to focus on using tag names as selectors.</a:t>
            </a:r>
          </a:p>
          <a:p>
            <a:pPr algn="l"/>
            <a:r>
              <a:rPr lang="en-US" dirty="0">
                <a:solidFill>
                  <a:srgbClr val="C9D1D9"/>
                </a:solidFill>
                <a:effectLst/>
                <a:latin typeface="Segoe UI Semilight" panose="020B0402040204020203" pitchFamily="34" charset="0"/>
              </a:rPr>
              <a:t>When using a tag name for a selector, you use just the name of the tag. Keep in mind, when you indicate the name of a tag, the style applies to all tags.</a:t>
            </a:r>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15</a:t>
            </a:fld>
            <a:endParaRPr lang="en-US"/>
          </a:p>
        </p:txBody>
      </p:sp>
    </p:spTree>
    <p:extLst>
      <p:ext uri="{BB962C8B-B14F-4D97-AF65-F5344CB8AC3E}">
        <p14:creationId xmlns:p14="http://schemas.microsoft.com/office/powerpoint/2010/main" val="2074601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Let's start by creating a CSS file to hold our code, so you can add style to the page. Then, you'll set a couple of properties for the body tag to change the font and size</a:t>
            </a:r>
          </a:p>
          <a:p>
            <a:pPr algn="l"/>
            <a:endParaRPr lang="en-US" b="0" i="0" dirty="0">
              <a:solidFill>
                <a:srgbClr val="C9D1D9"/>
              </a:solidFill>
              <a:effectLst/>
              <a:latin typeface="-apple-system"/>
            </a:endParaRPr>
          </a:p>
          <a:p>
            <a:pPr algn="l"/>
            <a:r>
              <a:rPr lang="en-US" b="0" i="0" dirty="0">
                <a:solidFill>
                  <a:srgbClr val="C9D1D9"/>
                </a:solidFill>
                <a:effectLst/>
                <a:latin typeface="-apple-system"/>
              </a:rPr>
              <a:t>Notice font-family, which is used to select the font. There are five fonts listed. Because users may not have a particular font installed, CSS offers the ability to fallback to the next font. In this case you're telling the browser to try Segoe UI first, then Tahoma if that's not installed, and so on.</a:t>
            </a:r>
          </a:p>
          <a:p>
            <a:pPr algn="l"/>
            <a:r>
              <a:rPr lang="en-US" b="0" i="0" dirty="0">
                <a:solidFill>
                  <a:srgbClr val="C9D1D9"/>
                </a:solidFill>
                <a:effectLst/>
                <a:latin typeface="-apple-system"/>
              </a:rPr>
              <a:t>There are also a few more rules that apply to everything in the body tag, which is the whole page:</a:t>
            </a:r>
          </a:p>
          <a:p>
            <a:pPr algn="l">
              <a:buFont typeface="Arial" panose="020B0604020202020204" pitchFamily="34" charset="0"/>
              <a:buChar char="•"/>
            </a:pPr>
            <a:r>
              <a:rPr lang="en-US" b="0" i="0" dirty="0">
                <a:solidFill>
                  <a:srgbClr val="C9D1D9"/>
                </a:solidFill>
                <a:effectLst/>
                <a:latin typeface="-apple-system"/>
              </a:rPr>
              <a:t>font-size - sets the size of the font to 12 pixels</a:t>
            </a:r>
          </a:p>
          <a:p>
            <a:pPr algn="l">
              <a:buFont typeface="Arial" panose="020B0604020202020204" pitchFamily="34" charset="0"/>
              <a:buChar char="•"/>
            </a:pPr>
            <a:r>
              <a:rPr lang="en-US" b="0" i="0" dirty="0">
                <a:solidFill>
                  <a:srgbClr val="C9D1D9"/>
                </a:solidFill>
                <a:effectLst/>
                <a:latin typeface="-apple-system"/>
              </a:rPr>
              <a:t>max-width - sets a maximum width for your resume so that it doesn't look strange on huge screens. 960 pixels is a common width for many websites.</a:t>
            </a:r>
          </a:p>
          <a:p>
            <a:pPr algn="l">
              <a:buFont typeface="Arial" panose="020B0604020202020204" pitchFamily="34" charset="0"/>
              <a:buChar char="•"/>
            </a:pPr>
            <a:r>
              <a:rPr lang="en-US" b="0" i="0" dirty="0">
                <a:solidFill>
                  <a:srgbClr val="C9D1D9"/>
                </a:solidFill>
                <a:effectLst/>
                <a:latin typeface="-apple-system"/>
              </a:rPr>
              <a:t>margin - sets the margin to auto. When combined with the max-width property, this centers the content on the screen horizontally.</a:t>
            </a:r>
          </a:p>
          <a:p>
            <a:pPr algn="l"/>
            <a:br>
              <a:rPr lang="en-US" b="0" i="0" dirty="0">
                <a:solidFill>
                  <a:srgbClr val="C9D1D9"/>
                </a:solidFill>
                <a:effectLst/>
                <a:latin typeface="-apple-system"/>
              </a:rPr>
            </a:br>
            <a:endParaRPr lang="en-US"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C2E5C5BC-FB1D-F44B-8282-F61013779C16}" type="slidenum">
              <a:rPr lang="en-US" smtClean="0"/>
              <a:t>16</a:t>
            </a:fld>
            <a:endParaRPr lang="en-US"/>
          </a:p>
        </p:txBody>
      </p:sp>
    </p:spTree>
    <p:extLst>
      <p:ext uri="{BB962C8B-B14F-4D97-AF65-F5344CB8AC3E}">
        <p14:creationId xmlns:p14="http://schemas.microsoft.com/office/powerpoint/2010/main" val="3043677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CSS offers different ways to indicate sizes. In the example above, you used 12px. </a:t>
            </a:r>
            <a:r>
              <a:rPr lang="en-US" b="0" i="0" dirty="0" err="1">
                <a:solidFill>
                  <a:srgbClr val="C9D1D9"/>
                </a:solidFill>
                <a:effectLst/>
                <a:latin typeface="-apple-system"/>
              </a:rPr>
              <a:t>px</a:t>
            </a:r>
            <a:r>
              <a:rPr lang="en-US" b="0" i="0" dirty="0">
                <a:solidFill>
                  <a:srgbClr val="C9D1D9"/>
                </a:solidFill>
                <a:effectLst/>
                <a:latin typeface="-apple-system"/>
              </a:rPr>
              <a:t> stands for pixels, and is an absolute sizing - it will always be 12 pixels regardless of the screen used. The problem with using absolute sizing is modifications to the size require updates to multiple styles. By using relative sizing, you use a single base; updates to the base then update the rest of the page.</a:t>
            </a:r>
          </a:p>
          <a:p>
            <a:pPr algn="l"/>
            <a:r>
              <a:rPr lang="en-US" b="0" i="0" dirty="0">
                <a:solidFill>
                  <a:srgbClr val="C9D1D9"/>
                </a:solidFill>
                <a:effectLst/>
                <a:latin typeface="-apple-system"/>
              </a:rPr>
              <a:t>For our example we'll use </a:t>
            </a:r>
            <a:r>
              <a:rPr lang="en-US" b="0" i="0" dirty="0" err="1">
                <a:solidFill>
                  <a:srgbClr val="C9D1D9"/>
                </a:solidFill>
                <a:effectLst/>
                <a:latin typeface="-apple-system"/>
              </a:rPr>
              <a:t>em</a:t>
            </a:r>
            <a:r>
              <a:rPr lang="en-US" b="0" i="0" dirty="0">
                <a:solidFill>
                  <a:srgbClr val="C9D1D9"/>
                </a:solidFill>
                <a:effectLst/>
                <a:latin typeface="-apple-system"/>
              </a:rPr>
              <a:t>. </a:t>
            </a:r>
            <a:r>
              <a:rPr lang="en-US" b="0" i="0" dirty="0" err="1">
                <a:solidFill>
                  <a:srgbClr val="C9D1D9"/>
                </a:solidFill>
                <a:effectLst/>
                <a:latin typeface="-apple-system"/>
              </a:rPr>
              <a:t>em</a:t>
            </a:r>
            <a:r>
              <a:rPr lang="en-US" b="0" i="0" dirty="0">
                <a:solidFill>
                  <a:srgbClr val="C9D1D9"/>
                </a:solidFill>
                <a:effectLst/>
                <a:latin typeface="-apple-system"/>
              </a:rPr>
              <a:t> indicates the size of the font at the root element - body in our example. </a:t>
            </a:r>
            <a:r>
              <a:rPr lang="en-US" b="0" i="0" dirty="0" err="1">
                <a:solidFill>
                  <a:srgbClr val="C9D1D9"/>
                </a:solidFill>
                <a:effectLst/>
                <a:latin typeface="-apple-system"/>
              </a:rPr>
              <a:t>em</a:t>
            </a:r>
            <a:r>
              <a:rPr lang="en-US" b="0" i="0" dirty="0">
                <a:solidFill>
                  <a:srgbClr val="C9D1D9"/>
                </a:solidFill>
                <a:effectLst/>
                <a:latin typeface="-apple-system"/>
              </a:rPr>
              <a:t> is a 1 based value, where 1em is the size of the root element, 1.5em is one and a half times the size, and .25em is one quarter the size.</a:t>
            </a:r>
          </a:p>
          <a:p>
            <a:pPr algn="l"/>
            <a:r>
              <a:rPr lang="en-US" b="0" i="0" dirty="0">
                <a:solidFill>
                  <a:srgbClr val="C9D1D9"/>
                </a:solidFill>
                <a:effectLst/>
                <a:latin typeface="-apple-system"/>
              </a:rPr>
              <a:t>Let's set the size for our three different header elements.</a:t>
            </a:r>
          </a:p>
          <a:p>
            <a:pPr algn="l"/>
            <a:endParaRPr lang="en-US" b="0" i="0" dirty="0">
              <a:solidFill>
                <a:srgbClr val="C9D1D9"/>
              </a:solidFill>
              <a:effectLst/>
              <a:latin typeface="-apple-system"/>
            </a:endParaRPr>
          </a:p>
          <a:p>
            <a:pPr algn="l"/>
            <a:r>
              <a:rPr lang="en-US" b="0" i="0" dirty="0">
                <a:solidFill>
                  <a:srgbClr val="C9D1D9"/>
                </a:solidFill>
                <a:effectLst/>
                <a:latin typeface="-apple-system"/>
              </a:rPr>
              <a:t>Notice that we can not only set the text size, but we can change the spacing in between letters with the letter-spacing property. We can add padding to an element with the padding property. All of these properties support the </a:t>
            </a:r>
            <a:r>
              <a:rPr lang="en-US" b="0" i="0" dirty="0" err="1">
                <a:solidFill>
                  <a:srgbClr val="C9D1D9"/>
                </a:solidFill>
                <a:effectLst/>
                <a:latin typeface="-apple-system"/>
              </a:rPr>
              <a:t>em</a:t>
            </a:r>
            <a:r>
              <a:rPr lang="en-US" b="0" i="0" dirty="0">
                <a:solidFill>
                  <a:srgbClr val="C9D1D9"/>
                </a:solidFill>
                <a:effectLst/>
                <a:latin typeface="-apple-system"/>
              </a:rPr>
              <a:t> relative sizing.</a:t>
            </a:r>
          </a:p>
          <a:p>
            <a:br>
              <a:rPr lang="en-US" dirty="0"/>
            </a:br>
            <a:endParaRPr lang="en-US"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C2E5C5BC-FB1D-F44B-8282-F61013779C16}" type="slidenum">
              <a:rPr lang="en-US" smtClean="0"/>
              <a:t>17</a:t>
            </a:fld>
            <a:endParaRPr lang="en-US"/>
          </a:p>
        </p:txBody>
      </p:sp>
    </p:spTree>
    <p:extLst>
      <p:ext uri="{BB962C8B-B14F-4D97-AF65-F5344CB8AC3E}">
        <p14:creationId xmlns:p14="http://schemas.microsoft.com/office/powerpoint/2010/main" val="3234345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CSS grids are a relatively new feature. Like the name implies, a grid allows you to place elements on a page much in the same way you might lay things out in a table. You can use grids to create columns and rows for your data.</a:t>
            </a:r>
          </a:p>
          <a:p>
            <a:pPr algn="l"/>
            <a:br>
              <a:rPr lang="en-US" dirty="0"/>
            </a:br>
            <a:r>
              <a:rPr lang="en-US" dirty="0"/>
              <a:t>On the left is the structure of your page. </a:t>
            </a:r>
            <a:r>
              <a:rPr lang="en-US" b="0" i="0" dirty="0">
                <a:solidFill>
                  <a:srgbClr val="C9D1D9"/>
                </a:solidFill>
                <a:effectLst/>
                <a:latin typeface="-apple-system"/>
              </a:rPr>
              <a:t>We want to create two columns, one for the first article with your contact info, skills, and education, and the second article with your work experience. Notice how both article elements are contained inside of a single main element. We will use the main element as the container for our grid. We will configure main to host the grid, and configure two column templates - one for each article.</a:t>
            </a:r>
          </a:p>
          <a:p>
            <a:pPr algn="l"/>
            <a:br>
              <a:rPr lang="en-US" b="0" i="0" dirty="0">
                <a:solidFill>
                  <a:srgbClr val="C9D1D9"/>
                </a:solidFill>
                <a:effectLst/>
                <a:latin typeface="-apple-system"/>
              </a:rPr>
            </a:br>
            <a:r>
              <a:rPr lang="en-US" b="0" i="0" dirty="0">
                <a:solidFill>
                  <a:srgbClr val="C9D1D9"/>
                </a:solidFill>
                <a:effectLst/>
                <a:latin typeface="-apple-system"/>
              </a:rPr>
              <a:t>This will split the main element into two columns. The first top-level element under main which is an article will be the first column and will take up 40% of the available space. The second top-level element under main (also an article) will take up the remaining 60%.</a:t>
            </a:r>
          </a:p>
          <a:p>
            <a:br>
              <a:rPr lang="en-US" dirty="0"/>
            </a:br>
            <a:endParaRPr lang="en-US" b="0" i="0" dirty="0">
              <a:solidFill>
                <a:srgbClr val="C9D1D9"/>
              </a:solidFill>
              <a:effectLst/>
              <a:latin typeface="-apple-system"/>
            </a:endParaRPr>
          </a:p>
          <a:p>
            <a:br>
              <a:rPr lang="en-US" dirty="0"/>
            </a:br>
            <a:endParaRPr lang="en-US"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C2E5C5BC-FB1D-F44B-8282-F61013779C16}" type="slidenum">
              <a:rPr lang="en-US" smtClean="0"/>
              <a:t>18</a:t>
            </a:fld>
            <a:endParaRPr lang="en-US"/>
          </a:p>
        </p:txBody>
      </p:sp>
    </p:spTree>
    <p:extLst>
      <p:ext uri="{BB962C8B-B14F-4D97-AF65-F5344CB8AC3E}">
        <p14:creationId xmlns:p14="http://schemas.microsoft.com/office/powerpoint/2010/main" val="795099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C9D1D9"/>
                </a:solidFill>
                <a:effectLst/>
                <a:latin typeface="-apple-system"/>
              </a:rPr>
              <a:t>CSS uses what's known as the box model. The box model controls how information is displayed inside an element, and how close to one another elements are placed. There are 3 key properties - margin, border, and padding. The diagram below indicates how these control content placement.</a:t>
            </a:r>
          </a:p>
          <a:p>
            <a:pPr algn="l"/>
            <a:br>
              <a:rPr lang="en-US" dirty="0"/>
            </a:br>
            <a:r>
              <a:rPr lang="en-US" b="0" i="0" dirty="0">
                <a:solidFill>
                  <a:srgbClr val="C9D1D9"/>
                </a:solidFill>
                <a:effectLst/>
                <a:latin typeface="-apple-system"/>
              </a:rPr>
              <a:t>In this diagram the content is the text </a:t>
            </a:r>
            <a:r>
              <a:rPr lang="en-US" b="1" i="0" dirty="0">
                <a:solidFill>
                  <a:srgbClr val="C9D1D9"/>
                </a:solidFill>
                <a:effectLst/>
                <a:latin typeface="-apple-system"/>
              </a:rPr>
              <a:t>Hello, world</a:t>
            </a:r>
            <a:r>
              <a:rPr lang="en-US" b="0" i="0" dirty="0">
                <a:solidFill>
                  <a:srgbClr val="C9D1D9"/>
                </a:solidFill>
                <a:effectLst/>
                <a:latin typeface="-apple-system"/>
              </a:rPr>
              <a:t>. padding is the space between the text and the black border. And margin is the space between the border and the next element.</a:t>
            </a:r>
          </a:p>
          <a:p>
            <a:br>
              <a:rPr lang="en-US" dirty="0"/>
            </a:br>
            <a:r>
              <a:rPr lang="en-US" dirty="0"/>
              <a:t>We’re going to add some more style rules to add some padding around the elements on your page – copy and paste the </a:t>
            </a:r>
            <a:r>
              <a:rPr lang="en-US" dirty="0" err="1"/>
              <a:t>css</a:t>
            </a:r>
            <a:r>
              <a:rPr lang="en-US" dirty="0"/>
              <a:t> from the workshop into your style.css file. What we’re doing with this code is </a:t>
            </a:r>
          </a:p>
          <a:p>
            <a:pPr algn="l">
              <a:buFont typeface="Arial" panose="020B0604020202020204" pitchFamily="34" charset="0"/>
              <a:buChar char="•"/>
            </a:pPr>
            <a:r>
              <a:rPr lang="en-US" b="0" i="0" dirty="0">
                <a:solidFill>
                  <a:srgbClr val="C9D1D9"/>
                </a:solidFill>
                <a:effectLst/>
                <a:latin typeface="-apple-system"/>
              </a:rPr>
              <a:t>centering the text in the header element and adding a 2em margin to the left and the right so that the lines from the </a:t>
            </a:r>
            <a:r>
              <a:rPr lang="en-US" b="0" i="0" dirty="0" err="1">
                <a:solidFill>
                  <a:srgbClr val="C9D1D9"/>
                </a:solidFill>
                <a:effectLst/>
                <a:latin typeface="-apple-system"/>
              </a:rPr>
              <a:t>hr</a:t>
            </a:r>
            <a:r>
              <a:rPr lang="en-US" b="0" i="0" dirty="0">
                <a:solidFill>
                  <a:srgbClr val="C9D1D9"/>
                </a:solidFill>
                <a:effectLst/>
                <a:latin typeface="-apple-system"/>
              </a:rPr>
              <a:t> don't go all the way to the edge, but have a little padding.</a:t>
            </a:r>
          </a:p>
          <a:p>
            <a:pPr algn="l">
              <a:buFont typeface="Arial" panose="020B0604020202020204" pitchFamily="34" charset="0"/>
              <a:buChar char="•"/>
            </a:pPr>
            <a:r>
              <a:rPr lang="en-US" b="0" i="0" dirty="0">
                <a:solidFill>
                  <a:srgbClr val="C9D1D9"/>
                </a:solidFill>
                <a:effectLst/>
                <a:latin typeface="-apple-system"/>
              </a:rPr>
              <a:t>The section element is given some margin so that each section (ABOUT, CONTACT, SKILLS) has spacing around it. The p element is also given some margin.</a:t>
            </a:r>
          </a:p>
          <a:p>
            <a:pPr algn="l">
              <a:buFont typeface="Arial" panose="020B0604020202020204" pitchFamily="34" charset="0"/>
              <a:buChar char="•"/>
            </a:pPr>
            <a:r>
              <a:rPr lang="en-US" b="0" i="0" dirty="0">
                <a:solidFill>
                  <a:srgbClr val="C9D1D9"/>
                </a:solidFill>
                <a:effectLst/>
                <a:latin typeface="-apple-system"/>
              </a:rPr>
              <a:t>The </a:t>
            </a:r>
            <a:r>
              <a:rPr lang="en-US" b="0" i="0" dirty="0" err="1">
                <a:solidFill>
                  <a:srgbClr val="C9D1D9"/>
                </a:solidFill>
                <a:effectLst/>
                <a:latin typeface="-apple-system"/>
              </a:rPr>
              <a:t>i</a:t>
            </a:r>
            <a:r>
              <a:rPr lang="en-US" b="0" i="0" dirty="0">
                <a:solidFill>
                  <a:srgbClr val="C9D1D9"/>
                </a:solidFill>
                <a:effectLst/>
                <a:latin typeface="-apple-system"/>
              </a:rPr>
              <a:t> element is given some spacing on the right. These are the icons that we will be adding next.</a:t>
            </a:r>
          </a:p>
          <a:p>
            <a:pPr algn="l">
              <a:buFont typeface="Arial" panose="020B0604020202020204" pitchFamily="34" charset="0"/>
              <a:buChar char="•"/>
            </a:pPr>
            <a:r>
              <a:rPr lang="en-US" b="0" i="0" dirty="0">
                <a:solidFill>
                  <a:srgbClr val="C9D1D9"/>
                </a:solidFill>
                <a:effectLst/>
                <a:latin typeface="-apple-system"/>
              </a:rPr>
              <a:t>The </a:t>
            </a:r>
            <a:r>
              <a:rPr lang="en-US" b="0" i="0" dirty="0" err="1">
                <a:solidFill>
                  <a:srgbClr val="C9D1D9"/>
                </a:solidFill>
                <a:effectLst/>
                <a:latin typeface="-apple-system"/>
              </a:rPr>
              <a:t>hr</a:t>
            </a:r>
            <a:r>
              <a:rPr lang="en-US" b="0" i="0" dirty="0">
                <a:solidFill>
                  <a:srgbClr val="C9D1D9"/>
                </a:solidFill>
                <a:effectLst/>
                <a:latin typeface="-apple-system"/>
              </a:rPr>
              <a:t> element is turned into a thinner gray line by removing its border and providing a background color and height.</a:t>
            </a:r>
          </a:p>
          <a:p>
            <a:pPr algn="l">
              <a:buFont typeface="Arial" panose="020B0604020202020204" pitchFamily="34" charset="0"/>
              <a:buChar char="•"/>
            </a:pPr>
            <a:r>
              <a:rPr lang="en-US" b="0" i="0" dirty="0">
                <a:solidFill>
                  <a:srgbClr val="C9D1D9"/>
                </a:solidFill>
                <a:effectLst/>
                <a:latin typeface="-apple-system"/>
              </a:rPr>
              <a:t>We reduce the font-weight or "thickness" of the font of our header tags so that they aren't so blocky.</a:t>
            </a:r>
          </a:p>
          <a:p>
            <a:endParaRPr lang="en-US" b="0" i="0" dirty="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C2E5C5BC-FB1D-F44B-8282-F61013779C16}" type="slidenum">
              <a:rPr lang="en-US" smtClean="0"/>
              <a:t>19</a:t>
            </a:fld>
            <a:endParaRPr lang="en-US"/>
          </a:p>
        </p:txBody>
      </p:sp>
    </p:spTree>
    <p:extLst>
      <p:ext uri="{BB962C8B-B14F-4D97-AF65-F5344CB8AC3E}">
        <p14:creationId xmlns:p14="http://schemas.microsoft.com/office/powerpoint/2010/main" val="85671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C9D1D9"/>
                </a:solidFill>
                <a:effectLst/>
                <a:latin typeface="-apple-system"/>
              </a:rPr>
              <a:t>Sometimes, you want to style a specific element on a page. For instance, we want to add a thin gray line between our two columns. We can do that by adding a right border to the left column, but both columns are article elements. How do we correctly pick the left one?</a:t>
            </a:r>
          </a:p>
          <a:p>
            <a:pPr algn="l"/>
            <a:r>
              <a:rPr lang="en-US" b="0" i="0">
                <a:solidFill>
                  <a:srgbClr val="C9D1D9"/>
                </a:solidFill>
                <a:effectLst/>
                <a:latin typeface="-apple-system"/>
              </a:rPr>
              <a:t>Notice that each of the article elements has an id property - "</a:t>
            </a:r>
            <a:r>
              <a:rPr lang="en-US" b="0" i="0" err="1">
                <a:solidFill>
                  <a:srgbClr val="C9D1D9"/>
                </a:solidFill>
                <a:effectLst/>
                <a:latin typeface="-apple-system"/>
              </a:rPr>
              <a:t>mainLeft</a:t>
            </a:r>
            <a:r>
              <a:rPr lang="en-US" b="0" i="0">
                <a:solidFill>
                  <a:srgbClr val="C9D1D9"/>
                </a:solidFill>
                <a:effectLst/>
                <a:latin typeface="-apple-system"/>
              </a:rPr>
              <a:t>" and "</a:t>
            </a:r>
            <a:r>
              <a:rPr lang="en-US" b="0" i="0" err="1">
                <a:solidFill>
                  <a:srgbClr val="C9D1D9"/>
                </a:solidFill>
                <a:effectLst/>
                <a:latin typeface="-apple-system"/>
              </a:rPr>
              <a:t>mainRight</a:t>
            </a:r>
            <a:r>
              <a:rPr lang="en-US" b="0" i="0">
                <a:solidFill>
                  <a:srgbClr val="C9D1D9"/>
                </a:solidFill>
                <a:effectLst/>
                <a:latin typeface="-apple-system"/>
              </a:rPr>
              <a:t>". We can select these elements by their ID in the CSS and style them. So, to add a border to just the left column, add this final rule to your stylesheet.</a:t>
            </a:r>
          </a:p>
          <a:p>
            <a:pPr algn="l"/>
            <a:endParaRPr lang="en-US" b="0" i="0">
              <a:solidFill>
                <a:srgbClr val="C9D1D9"/>
              </a:solidFill>
              <a:effectLst/>
              <a:latin typeface="-apple-system"/>
            </a:endParaRPr>
          </a:p>
          <a:p>
            <a:pPr algn="l"/>
            <a:r>
              <a:rPr lang="en-US" b="0" i="0">
                <a:solidFill>
                  <a:srgbClr val="C9D1D9"/>
                </a:solidFill>
                <a:effectLst/>
                <a:latin typeface="-apple-system"/>
              </a:rPr>
              <a:t>Your resume should look much better now. However, you're still missing some icons in the CONTACT section. For that, we'll need to add an icon font. Refer to the workshop to finish this last step. </a:t>
            </a:r>
          </a:p>
          <a:p>
            <a:br>
              <a:rPr lang="en-US"/>
            </a:br>
            <a:endParaRPr lang="en-US" b="0" i="0">
              <a:solidFill>
                <a:srgbClr val="C9D1D9"/>
              </a:solidFill>
              <a:effectLst/>
              <a:latin typeface="-apple-system"/>
            </a:endParaRPr>
          </a:p>
          <a:p>
            <a:endParaRPr lang="en-US"/>
          </a:p>
        </p:txBody>
      </p:sp>
      <p:sp>
        <p:nvSpPr>
          <p:cNvPr id="4" name="Slide Number Placeholder 3"/>
          <p:cNvSpPr>
            <a:spLocks noGrp="1"/>
          </p:cNvSpPr>
          <p:nvPr>
            <p:ph type="sldNum" sz="quarter" idx="5"/>
          </p:nvPr>
        </p:nvSpPr>
        <p:spPr/>
        <p:txBody>
          <a:bodyPr/>
          <a:lstStyle/>
          <a:p>
            <a:fld id="{C2E5C5BC-FB1D-F44B-8282-F61013779C16}" type="slidenum">
              <a:rPr lang="en-US" smtClean="0"/>
              <a:t>20</a:t>
            </a:fld>
            <a:endParaRPr lang="en-US"/>
          </a:p>
        </p:txBody>
      </p:sp>
    </p:spTree>
    <p:extLst>
      <p:ext uri="{BB962C8B-B14F-4D97-AF65-F5344CB8AC3E}">
        <p14:creationId xmlns:p14="http://schemas.microsoft.com/office/powerpoint/2010/main" val="286476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5/21/2022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C9D1D9"/>
                </a:solidFill>
                <a:effectLst/>
                <a:latin typeface="-apple-system"/>
              </a:rPr>
              <a:t>You have successfully added style to your resume using CSS. You learned how to use selectors, sizing, grids, spacing, and icon fonts to make your resume stand out! Hopefully, your resume now matches the image at the very beginning of the workshop! Now, let’s walk through how to get it onto a webpage using GitHub Pages </a:t>
            </a:r>
          </a:p>
          <a:p>
            <a:br>
              <a:rPr lang="en-US"/>
            </a:br>
            <a:endParaRPr lang="en-US">
              <a:solidFill>
                <a:srgbClr val="C9D1D9"/>
              </a:solidFill>
              <a:effectLst/>
              <a:latin typeface="Segoe UI Semilight" panose="020B0402040204020203" pitchFamily="34" charset="0"/>
            </a:endParaRPr>
          </a:p>
          <a:p>
            <a:br>
              <a:rPr lang="en-US"/>
            </a:br>
            <a:endParaRPr lang="en-US"/>
          </a:p>
        </p:txBody>
      </p:sp>
      <p:sp>
        <p:nvSpPr>
          <p:cNvPr id="4" name="Slide Number Placeholder 3"/>
          <p:cNvSpPr>
            <a:spLocks noGrp="1"/>
          </p:cNvSpPr>
          <p:nvPr>
            <p:ph type="sldNum" sz="quarter" idx="5"/>
          </p:nvPr>
        </p:nvSpPr>
        <p:spPr/>
        <p:txBody>
          <a:bodyPr/>
          <a:lstStyle/>
          <a:p>
            <a:fld id="{C2E5C5BC-FB1D-F44B-8282-F61013779C16}" type="slidenum">
              <a:rPr lang="en-US" smtClean="0"/>
              <a:t>21</a:t>
            </a:fld>
            <a:endParaRPr lang="en-US"/>
          </a:p>
        </p:txBody>
      </p:sp>
    </p:spTree>
    <p:extLst>
      <p:ext uri="{BB962C8B-B14F-4D97-AF65-F5344CB8AC3E}">
        <p14:creationId xmlns:p14="http://schemas.microsoft.com/office/powerpoint/2010/main" val="151154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C9D1D9"/>
                </a:solidFill>
                <a:effectLst/>
                <a:latin typeface="-apple-system"/>
              </a:rPr>
              <a:t>Now that you have your basic resume crafted in </a:t>
            </a:r>
            <a:r>
              <a:rPr lang="en-US" b="0" i="0" u="none" strike="noStrike">
                <a:solidFill>
                  <a:srgbClr val="C9D1D9"/>
                </a:solidFill>
                <a:effectLst/>
                <a:latin typeface="-apple-system"/>
                <a:hlinkClick r:id="rId3"/>
              </a:rPr>
              <a:t>HTML</a:t>
            </a:r>
            <a:r>
              <a:rPr lang="en-US" b="0" i="0">
                <a:solidFill>
                  <a:srgbClr val="C9D1D9"/>
                </a:solidFill>
                <a:effectLst/>
                <a:latin typeface="-apple-system"/>
              </a:rPr>
              <a:t> and </a:t>
            </a:r>
            <a:r>
              <a:rPr lang="en-US" b="0" i="0" u="none" strike="noStrike">
                <a:solidFill>
                  <a:srgbClr val="C9D1D9"/>
                </a:solidFill>
                <a:effectLst/>
                <a:latin typeface="-apple-system"/>
                <a:hlinkClick r:id="rId4"/>
              </a:rPr>
              <a:t>CSS</a:t>
            </a:r>
            <a:r>
              <a:rPr lang="en-US" b="0" i="0">
                <a:solidFill>
                  <a:srgbClr val="C9D1D9"/>
                </a:solidFill>
                <a:effectLst/>
                <a:latin typeface="-apple-system"/>
              </a:rPr>
              <a:t>, let's work on putting your resume on a website. To do this, we'll use a feature called GitHub Pages, which allows you to create a website directly from a repository on GitHub.</a:t>
            </a:r>
          </a:p>
          <a:p>
            <a:pPr algn="l"/>
            <a:endParaRPr lang="en-US" b="0" i="0">
              <a:solidFill>
                <a:srgbClr val="C9D1D9"/>
              </a:solidFill>
              <a:effectLst/>
              <a:latin typeface="-apple-system"/>
            </a:endParaRPr>
          </a:p>
          <a:p>
            <a:pPr algn="l"/>
            <a:r>
              <a:rPr lang="en-US" b="0" i="0">
                <a:solidFill>
                  <a:srgbClr val="C9D1D9"/>
                </a:solidFill>
                <a:effectLst/>
                <a:latin typeface="-apple-system"/>
              </a:rPr>
              <a:t>The first thing we need to do is commit the changes we've made to our </a:t>
            </a:r>
            <a:r>
              <a:rPr lang="en-US" b="1" i="0">
                <a:solidFill>
                  <a:srgbClr val="C9D1D9"/>
                </a:solidFill>
                <a:effectLst/>
                <a:latin typeface="-apple-system"/>
              </a:rPr>
              <a:t>resume</a:t>
            </a:r>
            <a:r>
              <a:rPr lang="en-US" b="0" i="0">
                <a:solidFill>
                  <a:srgbClr val="C9D1D9"/>
                </a:solidFill>
                <a:effectLst/>
                <a:latin typeface="-apple-system"/>
              </a:rPr>
              <a:t> repository to GitHub. This will upload all of the resume content that we added to our repository, so we can use it for our website.</a:t>
            </a:r>
          </a:p>
          <a:p>
            <a:pPr algn="l"/>
            <a:endParaRPr lang="en-US" b="0" i="0">
              <a:solidFill>
                <a:srgbClr val="C9D1D9"/>
              </a:solidFill>
              <a:effectLst/>
              <a:latin typeface="-apple-system"/>
            </a:endParaRPr>
          </a:p>
          <a:p>
            <a:pPr algn="l"/>
            <a:r>
              <a:rPr lang="en-US" b="0" i="0">
                <a:solidFill>
                  <a:srgbClr val="C9D1D9"/>
                </a:solidFill>
                <a:effectLst/>
                <a:latin typeface="-apple-system"/>
              </a:rPr>
              <a:t>Then, let’s turn on GitHub Pages for our repository. Navigate to your repository on </a:t>
            </a:r>
            <a:r>
              <a:rPr lang="en-US" b="0" i="0" err="1">
                <a:solidFill>
                  <a:srgbClr val="C9D1D9"/>
                </a:solidFill>
                <a:effectLst/>
                <a:latin typeface="-apple-system"/>
              </a:rPr>
              <a:t>GitHub.com</a:t>
            </a:r>
            <a:r>
              <a:rPr lang="en-US" b="0" i="0">
                <a:solidFill>
                  <a:srgbClr val="C9D1D9"/>
                </a:solidFill>
                <a:effectLst/>
                <a:latin typeface="-apple-system"/>
              </a:rPr>
              <a:t>, and select </a:t>
            </a:r>
            <a:r>
              <a:rPr lang="en-US" b="1" i="0">
                <a:solidFill>
                  <a:srgbClr val="C9D1D9"/>
                </a:solidFill>
                <a:effectLst/>
                <a:latin typeface="-apple-system"/>
              </a:rPr>
              <a:t>Settings</a:t>
            </a:r>
            <a:r>
              <a:rPr lang="en-US" b="0" i="0">
                <a:solidFill>
                  <a:srgbClr val="C9D1D9"/>
                </a:solidFill>
                <a:effectLst/>
                <a:latin typeface="-apple-system"/>
              </a:rPr>
              <a:t>, next to the gear icon. Go to Pages, then make sure you have the main branch of your repository selected to be the source for your website. You’ll be able to see the address of your new website. Check it out and see what you think!</a:t>
            </a:r>
          </a:p>
          <a:p>
            <a:br>
              <a:rPr lang="en-US"/>
            </a:br>
            <a:endParaRPr lang="en-US" b="0" i="0">
              <a:solidFill>
                <a:srgbClr val="C9D1D9"/>
              </a:solidFill>
              <a:effectLst/>
              <a:latin typeface="-apple-system"/>
            </a:endParaRPr>
          </a:p>
          <a:p>
            <a:pPr algn="l"/>
            <a:br>
              <a:rPr lang="en-US" b="0" i="0">
                <a:solidFill>
                  <a:srgbClr val="C9D1D9"/>
                </a:solidFill>
                <a:effectLst/>
                <a:latin typeface="-apple-system"/>
              </a:rPr>
            </a:br>
            <a:endParaRPr lang="en-US" b="0" i="0">
              <a:solidFill>
                <a:srgbClr val="C9D1D9"/>
              </a:solidFill>
              <a:effectLst/>
              <a:latin typeface="-apple-system"/>
            </a:endParaRPr>
          </a:p>
        </p:txBody>
      </p:sp>
      <p:sp>
        <p:nvSpPr>
          <p:cNvPr id="4" name="Slide Number Placeholder 3"/>
          <p:cNvSpPr>
            <a:spLocks noGrp="1"/>
          </p:cNvSpPr>
          <p:nvPr>
            <p:ph type="sldNum" sz="quarter" idx="5"/>
          </p:nvPr>
        </p:nvSpPr>
        <p:spPr/>
        <p:txBody>
          <a:bodyPr/>
          <a:lstStyle/>
          <a:p>
            <a:fld id="{C2E5C5BC-FB1D-F44B-8282-F61013779C16}" type="slidenum">
              <a:rPr lang="en-US" smtClean="0"/>
              <a:t>22</a:t>
            </a:fld>
            <a:endParaRPr lang="en-US"/>
          </a:p>
        </p:txBody>
      </p:sp>
    </p:spTree>
    <p:extLst>
      <p:ext uri="{BB962C8B-B14F-4D97-AF65-F5344CB8AC3E}">
        <p14:creationId xmlns:p14="http://schemas.microsoft.com/office/powerpoint/2010/main" val="416443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5/21/2022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5/21/2022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5/21/2022 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Imagine you want to create a resume to post publicly. You decided to create a webpage, which can be widely shared. It's a great way to control how your information will be displayed. </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Webpages are most commonly created with a combination of three languages - Hypertext Markup Language (HTML), Cascading Stylesheets (CSS), and JavaScript. These languages might exist all in one file, or be separated across multiple files. There are numerous frameworks which exist to aid in creation of webpages, but at their core they all generate HTML, CSS and JavaScript.</a:t>
            </a:r>
          </a:p>
          <a:p>
            <a:pPr algn="l"/>
            <a:r>
              <a:rPr lang="en-US" dirty="0">
                <a:solidFill>
                  <a:srgbClr val="C9D1D9"/>
                </a:solidFill>
                <a:effectLst/>
                <a:latin typeface="Segoe UI Semilight" panose="020B0402040204020203" pitchFamily="34" charset="0"/>
              </a:rPr>
              <a:t>HTML is used to describe the information to be shared on the page by using markup. Markup marks certain portions of text as having a particular significance on a page, such as a header or a table.</a:t>
            </a:r>
          </a:p>
          <a:p>
            <a:pPr algn="l"/>
            <a:r>
              <a:rPr lang="en-US" dirty="0">
                <a:solidFill>
                  <a:srgbClr val="C9D1D9"/>
                </a:solidFill>
                <a:effectLst/>
                <a:latin typeface="Segoe UI Semilight" panose="020B0402040204020203" pitchFamily="34" charset="0"/>
              </a:rPr>
              <a:t>CSS is used to add style to the page, including color, font selection, and page layout - where the information should be displayed on the page.</a:t>
            </a:r>
          </a:p>
          <a:p>
            <a:pPr algn="l"/>
            <a:r>
              <a:rPr lang="en-US" dirty="0">
                <a:solidFill>
                  <a:srgbClr val="C9D1D9"/>
                </a:solidFill>
                <a:effectLst/>
                <a:latin typeface="Segoe UI Semilight" panose="020B0402040204020203" pitchFamily="34" charset="0"/>
              </a:rPr>
              <a:t>Finally, JavaScript is used to add interactivity on a page. You can add controls such as buttons or textboxes to a page; JavaScript can add functionality so the page updates when a user taps on a button.</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In this workshop, we’ll focus on HTML and CSS as the building blocks for our resume webpage. </a:t>
            </a:r>
          </a:p>
          <a:p>
            <a:pPr algn="l"/>
            <a:endParaRPr lang="en-US" dirty="0">
              <a:solidFill>
                <a:srgbClr val="C9D1D9"/>
              </a:solidFill>
              <a:effectLst/>
              <a:latin typeface="Segoe UI Semilight" panose="020B0402040204020203"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4</a:t>
            </a:fld>
            <a:endParaRPr lang="en-US"/>
          </a:p>
        </p:txBody>
      </p:sp>
    </p:spTree>
    <p:extLst>
      <p:ext uri="{BB962C8B-B14F-4D97-AF65-F5344CB8AC3E}">
        <p14:creationId xmlns:p14="http://schemas.microsoft.com/office/powerpoint/2010/main" val="1472021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As you might expect, the first step to getting started with any new technology is setting up a couple of tools. While it is possible to create HTML and CSS with any text editor, using a code editor will offer features to make your life easier. To create your resume website, you'll need to download a modern Browser, like </a:t>
            </a:r>
            <a:r>
              <a:rPr lang="en-US" u="none" strike="noStrike" dirty="0">
                <a:solidFill>
                  <a:srgbClr val="C9D1D9"/>
                </a:solidFill>
                <a:effectLst/>
                <a:latin typeface="Segoe UI Semilight" panose="020B0402040204020203" pitchFamily="34" charset="0"/>
                <a:hlinkClick r:id="rId3"/>
              </a:rPr>
              <a:t>Microsoft Edge</a:t>
            </a:r>
            <a:r>
              <a:rPr lang="en-US" dirty="0">
                <a:solidFill>
                  <a:srgbClr val="C9D1D9"/>
                </a:solidFill>
                <a:effectLst/>
                <a:latin typeface="Segoe UI Semilight" panose="020B0402040204020203" pitchFamily="34" charset="0"/>
              </a:rPr>
              <a:t> or </a:t>
            </a:r>
            <a:r>
              <a:rPr lang="en-US" u="none" strike="noStrike" dirty="0">
                <a:solidFill>
                  <a:srgbClr val="C9D1D9"/>
                </a:solidFill>
                <a:effectLst/>
                <a:latin typeface="Segoe UI Semilight" panose="020B0402040204020203" pitchFamily="34" charset="0"/>
                <a:hlinkClick r:id="rId4"/>
              </a:rPr>
              <a:t>Google Chrome</a:t>
            </a:r>
            <a:r>
              <a:rPr lang="en-US" dirty="0">
                <a:solidFill>
                  <a:srgbClr val="C9D1D9"/>
                </a:solidFill>
                <a:effectLst/>
                <a:latin typeface="Segoe UI Semilight" panose="020B0402040204020203" pitchFamily="34" charset="0"/>
              </a:rPr>
              <a:t>. You'll also need a </a:t>
            </a:r>
            <a:r>
              <a:rPr lang="en-US" u="none" strike="noStrike" dirty="0">
                <a:solidFill>
                  <a:srgbClr val="C9D1D9"/>
                </a:solidFill>
                <a:effectLst/>
                <a:latin typeface="Segoe UI Semilight" panose="020B0402040204020203" pitchFamily="34" charset="0"/>
                <a:hlinkClick r:id="rId5"/>
              </a:rPr>
              <a:t>GitHub account</a:t>
            </a:r>
            <a:r>
              <a:rPr lang="en-US" dirty="0">
                <a:solidFill>
                  <a:srgbClr val="C9D1D9"/>
                </a:solidFill>
                <a:effectLst/>
                <a:latin typeface="Segoe UI Semilight" panose="020B0402040204020203" pitchFamily="34" charset="0"/>
              </a:rPr>
              <a:t>. We'll be using </a:t>
            </a:r>
            <a:r>
              <a:rPr lang="en-US" u="none" strike="noStrike" dirty="0" err="1">
                <a:effectLst/>
                <a:latin typeface="Segoe UI Semilight" panose="020B0402040204020203" pitchFamily="34" charset="0"/>
                <a:hlinkClick r:id="rId6"/>
              </a:rPr>
              <a:t>github.dev</a:t>
            </a:r>
            <a:r>
              <a:rPr lang="en-US" dirty="0">
                <a:solidFill>
                  <a:srgbClr val="C9D1D9"/>
                </a:solidFill>
                <a:effectLst/>
                <a:latin typeface="Segoe UI Semilight" panose="020B0402040204020203" pitchFamily="34" charset="0"/>
              </a:rPr>
              <a:t>, a free, online code editor, for this workshop. If you've ever used </a:t>
            </a:r>
            <a:r>
              <a:rPr lang="en-US" u="none" strike="noStrike" dirty="0">
                <a:effectLst/>
                <a:latin typeface="Segoe UI Semilight" panose="020B0402040204020203" pitchFamily="34" charset="0"/>
                <a:hlinkClick r:id="rId7"/>
              </a:rPr>
              <a:t>Visual Studio Code</a:t>
            </a:r>
            <a:r>
              <a:rPr lang="en-US" dirty="0">
                <a:solidFill>
                  <a:srgbClr val="C9D1D9"/>
                </a:solidFill>
                <a:effectLst/>
                <a:latin typeface="Segoe UI Semilight" panose="020B0402040204020203" pitchFamily="34" charset="0"/>
              </a:rPr>
              <a:t>, this code editor may look </a:t>
            </a:r>
            <a:r>
              <a:rPr lang="en-US" dirty="0" err="1">
                <a:solidFill>
                  <a:srgbClr val="C9D1D9"/>
                </a:solidFill>
                <a:effectLst/>
                <a:latin typeface="Segoe UI Semilight" panose="020B0402040204020203" pitchFamily="34" charset="0"/>
              </a:rPr>
              <a:t>familar</a:t>
            </a:r>
            <a:r>
              <a:rPr lang="en-US" dirty="0">
                <a:solidFill>
                  <a:srgbClr val="C9D1D9"/>
                </a:solidFill>
                <a:effectLst/>
                <a:latin typeface="Segoe UI Semilight" panose="020B0402040204020203" pitchFamily="34" charset="0"/>
              </a:rPr>
              <a:t> to you. One of the awesome things about using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is that we'll be coding directly in the browser.  </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Let’s start by creating a new repository for this project on GitHub, and then opening it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Create a new public repository named resume, making sure to select Public and initialize the repository with a README. Press the period key on your keyboard to open the repository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This will set up a VS Code environment in your browser. </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5</a:t>
            </a:fld>
            <a:endParaRPr lang="en-US"/>
          </a:p>
        </p:txBody>
      </p:sp>
    </p:spTree>
    <p:extLst>
      <p:ext uri="{BB962C8B-B14F-4D97-AF65-F5344CB8AC3E}">
        <p14:creationId xmlns:p14="http://schemas.microsoft.com/office/powerpoint/2010/main" val="688171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Once you have your repository open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you can install </a:t>
            </a:r>
            <a:r>
              <a:rPr lang="en-US" dirty="0" err="1">
                <a:solidFill>
                  <a:srgbClr val="C9D1D9"/>
                </a:solidFill>
                <a:effectLst/>
                <a:latin typeface="Segoe UI Semilight" panose="020B0402040204020203" pitchFamily="34" charset="0"/>
              </a:rPr>
              <a:t>CodeSwing</a:t>
            </a:r>
            <a:r>
              <a:rPr lang="en-US" dirty="0">
                <a:solidFill>
                  <a:srgbClr val="C9D1D9"/>
                </a:solidFill>
                <a:effectLst/>
                <a:latin typeface="Segoe UI Semilight" panose="020B0402040204020203" pitchFamily="34" charset="0"/>
              </a:rPr>
              <a:t>. </a:t>
            </a:r>
            <a:r>
              <a:rPr lang="en-US" dirty="0" err="1">
                <a:solidFill>
                  <a:srgbClr val="C9D1D9"/>
                </a:solidFill>
                <a:effectLst/>
                <a:latin typeface="Segoe UI Semilight" panose="020B0402040204020203" pitchFamily="34" charset="0"/>
              </a:rPr>
              <a:t>CodeSwing</a:t>
            </a:r>
            <a:r>
              <a:rPr lang="en-US" dirty="0">
                <a:solidFill>
                  <a:srgbClr val="C9D1D9"/>
                </a:solidFill>
                <a:effectLst/>
                <a:latin typeface="Segoe UI Semilight" panose="020B0402040204020203" pitchFamily="34" charset="0"/>
              </a:rPr>
              <a:t> is an extension which helps you create HTML, CSS and JavaScript and see updates in real time.</a:t>
            </a:r>
          </a:p>
          <a:p>
            <a:pPr algn="l">
              <a:buFont typeface="+mj-lt"/>
              <a:buAutoNum type="arabicPeriod"/>
            </a:pPr>
            <a:r>
              <a:rPr lang="en-US" dirty="0">
                <a:solidFill>
                  <a:srgbClr val="C9D1D9"/>
                </a:solidFill>
                <a:effectLst/>
                <a:latin typeface="Segoe UI Semilight" panose="020B0402040204020203" pitchFamily="34" charset="0"/>
              </a:rPr>
              <a:t>Open the Extensions toolbar by selecting the Extensions icon from the Activity Bar on the left-hand side of your window.</a:t>
            </a:r>
          </a:p>
          <a:p>
            <a:pPr algn="l">
              <a:buFont typeface="+mj-lt"/>
              <a:buAutoNum type="arabicPeriod"/>
            </a:pPr>
            <a:r>
              <a:rPr lang="en-US" dirty="0">
                <a:solidFill>
                  <a:srgbClr val="C9D1D9"/>
                </a:solidFill>
                <a:effectLst/>
                <a:latin typeface="Segoe UI Semilight" panose="020B0402040204020203" pitchFamily="34" charset="0"/>
              </a:rPr>
              <a:t>In the Search Extensions text box in the upper-right corner, type </a:t>
            </a:r>
            <a:r>
              <a:rPr lang="en-US" dirty="0" err="1">
                <a:solidFill>
                  <a:srgbClr val="C9D1D9"/>
                </a:solidFill>
                <a:effectLst/>
                <a:latin typeface="Segoe UI Semilight" panose="020B0402040204020203" pitchFamily="34" charset="0"/>
              </a:rPr>
              <a:t>CodeSwing</a:t>
            </a:r>
            <a:endParaRPr lang="en-US" dirty="0">
              <a:solidFill>
                <a:srgbClr val="C9D1D9"/>
              </a:solidFill>
              <a:effectLst/>
              <a:latin typeface="Segoe UI Semilight" panose="020B0402040204020203" pitchFamily="34" charset="0"/>
            </a:endParaRPr>
          </a:p>
          <a:p>
            <a:pPr algn="l">
              <a:buFont typeface="+mj-lt"/>
              <a:buAutoNum type="arabicPeriod"/>
            </a:pPr>
            <a:r>
              <a:rPr lang="en-US" dirty="0">
                <a:solidFill>
                  <a:srgbClr val="C9D1D9"/>
                </a:solidFill>
                <a:effectLst/>
                <a:latin typeface="Segoe UI Semilight" panose="020B0402040204020203" pitchFamily="34" charset="0"/>
              </a:rPr>
              <a:t>Select Install for </a:t>
            </a:r>
            <a:r>
              <a:rPr lang="en-US" dirty="0" err="1">
                <a:solidFill>
                  <a:srgbClr val="C9D1D9"/>
                </a:solidFill>
                <a:effectLst/>
                <a:latin typeface="Segoe UI Semilight" panose="020B0402040204020203" pitchFamily="34" charset="0"/>
              </a:rPr>
              <a:t>CodeSwing</a:t>
            </a:r>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The extension will be installed.</a:t>
            </a:r>
          </a:p>
          <a:p>
            <a:br>
              <a:rPr lang="en-US" dirty="0"/>
            </a:br>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Let’s start by creating a new repository for this project on GitHub, and then opening it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Create a new public repository named resume, making sure to select Public and initialize the repository with a README. Press the period key on your keyboard to open the repository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This will set up a VS Code environment in your browser. </a:t>
            </a:r>
          </a:p>
          <a:p>
            <a:br>
              <a:rPr lang="en-US" dirty="0"/>
            </a:br>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6</a:t>
            </a:fld>
            <a:endParaRPr lang="en-US"/>
          </a:p>
        </p:txBody>
      </p:sp>
    </p:spTree>
    <p:extLst>
      <p:ext uri="{BB962C8B-B14F-4D97-AF65-F5344CB8AC3E}">
        <p14:creationId xmlns:p14="http://schemas.microsoft.com/office/powerpoint/2010/main" val="2480330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One of the best productivity features in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and Visual Studio Code is AutoSave. AutoSave automatically saves changes to your files, so you don't have to worry about losing any of your work. To turn on AutoSave, select the three parallel lines icon on the left-hand side of your </a:t>
            </a:r>
            <a:r>
              <a:rPr lang="en-US" dirty="0" err="1">
                <a:solidFill>
                  <a:srgbClr val="C9D1D9"/>
                </a:solidFill>
                <a:effectLst/>
                <a:latin typeface="Segoe UI Semilight" panose="020B0402040204020203" pitchFamily="34" charset="0"/>
              </a:rPr>
              <a:t>github.dev</a:t>
            </a:r>
            <a:r>
              <a:rPr lang="en-US" dirty="0">
                <a:solidFill>
                  <a:srgbClr val="C9D1D9"/>
                </a:solidFill>
                <a:effectLst/>
                <a:latin typeface="Segoe UI Semilight" panose="020B0402040204020203" pitchFamily="34" charset="0"/>
              </a:rPr>
              <a:t> window in the Activity Bar. Go to File &gt; AutoSave. Your AutoSave is turned on if there is a check mark next to the AutoSave menu item.</a:t>
            </a:r>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7</a:t>
            </a:fld>
            <a:endParaRPr lang="en-US"/>
          </a:p>
        </p:txBody>
      </p:sp>
    </p:spTree>
    <p:extLst>
      <p:ext uri="{BB962C8B-B14F-4D97-AF65-F5344CB8AC3E}">
        <p14:creationId xmlns:p14="http://schemas.microsoft.com/office/powerpoint/2010/main" val="2791962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C9D1D9"/>
                </a:solidFill>
                <a:effectLst/>
                <a:latin typeface="Segoe UI Semilight" panose="020B0402040204020203" pitchFamily="34" charset="0"/>
              </a:rPr>
              <a:t>HTML stands for Hypertext Markup Language, and is used to "markup" the text to be displayed on a webpage. It describes the hierarchy and function of the text on a page. With HTML, you can indicate a header, create a link to another page, or indicate where an image should be placed.</a:t>
            </a:r>
          </a:p>
          <a:p>
            <a:pPr algn="l"/>
            <a:r>
              <a:rPr lang="en-US" dirty="0">
                <a:solidFill>
                  <a:srgbClr val="C9D1D9"/>
                </a:solidFill>
                <a:effectLst/>
                <a:latin typeface="Segoe UI Semilight" panose="020B0402040204020203" pitchFamily="34" charset="0"/>
              </a:rPr>
              <a:t>HTML consists of "tags" or "elements". While there is a technical difference between the two, you will find many developers use the terms interchangeably and generally doesn't impact how you create your code. These tags are read by a browser and are used to determine how to display and interpret the information in a page.</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Every HTML page includes three main tags - </a:t>
            </a:r>
            <a:r>
              <a:rPr lang="en-US" dirty="0"/>
              <a:t>html</a:t>
            </a:r>
            <a:r>
              <a:rPr lang="en-US" dirty="0">
                <a:solidFill>
                  <a:srgbClr val="C9D1D9"/>
                </a:solidFill>
                <a:effectLst/>
                <a:latin typeface="Segoe UI Semilight" panose="020B0402040204020203" pitchFamily="34" charset="0"/>
              </a:rPr>
              <a:t> which contains all the HTML, </a:t>
            </a:r>
            <a:r>
              <a:rPr lang="en-US" dirty="0"/>
              <a:t>head</a:t>
            </a:r>
            <a:r>
              <a:rPr lang="en-US" dirty="0">
                <a:solidFill>
                  <a:srgbClr val="C9D1D9"/>
                </a:solidFill>
                <a:effectLst/>
                <a:latin typeface="Segoe UI Semilight" panose="020B0402040204020203" pitchFamily="34" charset="0"/>
              </a:rPr>
              <a:t> which includes information about the page, and </a:t>
            </a:r>
            <a:r>
              <a:rPr lang="en-US" dirty="0"/>
              <a:t>body</a:t>
            </a:r>
            <a:r>
              <a:rPr lang="en-US" dirty="0">
                <a:solidFill>
                  <a:srgbClr val="C9D1D9"/>
                </a:solidFill>
                <a:effectLst/>
                <a:latin typeface="Segoe UI Semilight" panose="020B0402040204020203" pitchFamily="34" charset="0"/>
              </a:rPr>
              <a:t> which contains the contents to display on the page. Tags can also contain attributes, which allow us to change how a tag behaves. We're going to use these three tags (and a couple of others) to begin the creation of our resume. We'll explain the tags we're using after we create the page.</a:t>
            </a:r>
          </a:p>
          <a:p>
            <a:pPr algn="l"/>
            <a:endParaRPr lang="en-US" dirty="0">
              <a:solidFill>
                <a:srgbClr val="C9D1D9"/>
              </a:solidFill>
              <a:effectLst/>
              <a:latin typeface="Segoe UI Semilight" panose="020B0402040204020203" pitchFamily="34" charset="0"/>
            </a:endParaRPr>
          </a:p>
          <a:p>
            <a:pPr algn="l"/>
            <a:r>
              <a:rPr lang="en-US" dirty="0">
                <a:solidFill>
                  <a:srgbClr val="C9D1D9"/>
                </a:solidFill>
                <a:effectLst/>
                <a:latin typeface="Segoe UI Semilight" panose="020B0402040204020203" pitchFamily="34" charset="0"/>
              </a:rPr>
              <a:t>We’ll get started creating our resume by creating an HTML file and adding the code. You may notice the page looks pretty basic, but we will make it look better when we add our CSS.</a:t>
            </a:r>
          </a:p>
          <a:p>
            <a:br>
              <a:rPr lang="en-US" dirty="0"/>
            </a:br>
            <a:br>
              <a:rPr lang="en-US" dirty="0">
                <a:solidFill>
                  <a:srgbClr val="C9D1D9"/>
                </a:solidFill>
                <a:effectLst/>
                <a:latin typeface="Segoe UI Semilight" panose="020B0402040204020203" pitchFamily="34" charset="0"/>
              </a:rPr>
            </a:br>
            <a:endParaRPr lang="en-US" dirty="0">
              <a:solidFill>
                <a:srgbClr val="C9D1D9"/>
              </a:solidFill>
              <a:effectLst/>
              <a:latin typeface="Segoe UI Semilight" panose="020B0402040204020203" pitchFamily="34" charset="0"/>
            </a:endParaRPr>
          </a:p>
          <a:p>
            <a:pPr algn="l"/>
            <a:endParaRPr lang="en-US" dirty="0"/>
          </a:p>
        </p:txBody>
      </p:sp>
      <p:sp>
        <p:nvSpPr>
          <p:cNvPr id="4" name="Slide Number Placeholder 3"/>
          <p:cNvSpPr>
            <a:spLocks noGrp="1"/>
          </p:cNvSpPr>
          <p:nvPr>
            <p:ph type="sldNum" sz="quarter" idx="5"/>
          </p:nvPr>
        </p:nvSpPr>
        <p:spPr/>
        <p:txBody>
          <a:bodyPr/>
          <a:lstStyle/>
          <a:p>
            <a:fld id="{C2E5C5BC-FB1D-F44B-8282-F61013779C16}" type="slidenum">
              <a:rPr lang="en-US" smtClean="0"/>
              <a:t>8</a:t>
            </a:fld>
            <a:endParaRPr lang="en-US"/>
          </a:p>
        </p:txBody>
      </p:sp>
    </p:spTree>
    <p:extLst>
      <p:ext uri="{BB962C8B-B14F-4D97-AF65-F5344CB8AC3E}">
        <p14:creationId xmlns:p14="http://schemas.microsoft.com/office/powerpoint/2010/main" val="2196161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a:solidFill>
                  <a:srgbClr val="C9D1D9"/>
                </a:solidFill>
                <a:effectLst/>
                <a:latin typeface="Segoe UI Semilight" panose="020B0402040204020203" pitchFamily="34" charset="0"/>
              </a:rPr>
              <a:t>Open the Command Palette by selecting the three parallel lines icon in the left-hand side Activity Bar, then navigating to View &gt; Command Palette. You can also quickly open the Command Palette by using the keyboard shortcut </a:t>
            </a:r>
            <a:r>
              <a:rPr lang="en-US" err="1">
                <a:solidFill>
                  <a:srgbClr val="C9D1D9"/>
                </a:solidFill>
                <a:effectLst/>
                <a:latin typeface="Segoe UI Semilight" panose="020B0402040204020203" pitchFamily="34" charset="0"/>
              </a:rPr>
              <a:t>Control+Shift+P</a:t>
            </a:r>
            <a:r>
              <a:rPr lang="en-US">
                <a:solidFill>
                  <a:srgbClr val="C9D1D9"/>
                </a:solidFill>
                <a:effectLst/>
                <a:latin typeface="Segoe UI Semilight" panose="020B0402040204020203" pitchFamily="34" charset="0"/>
              </a:rPr>
              <a:t> on a PC, or </a:t>
            </a:r>
            <a:r>
              <a:rPr lang="en-US" err="1">
                <a:solidFill>
                  <a:srgbClr val="C9D1D9"/>
                </a:solidFill>
                <a:effectLst/>
                <a:latin typeface="Segoe UI Semilight" panose="020B0402040204020203" pitchFamily="34" charset="0"/>
              </a:rPr>
              <a:t>Command+Shift+P</a:t>
            </a:r>
            <a:r>
              <a:rPr lang="en-US">
                <a:solidFill>
                  <a:srgbClr val="C9D1D9"/>
                </a:solidFill>
                <a:effectLst/>
                <a:latin typeface="Segoe UI Semilight" panose="020B0402040204020203" pitchFamily="34" charset="0"/>
              </a:rPr>
              <a:t> on a Mac.</a:t>
            </a:r>
          </a:p>
          <a:p>
            <a:pPr algn="l">
              <a:buFont typeface="+mj-lt"/>
              <a:buAutoNum type="arabicPeriod"/>
            </a:pPr>
            <a:r>
              <a:rPr lang="en-US">
                <a:solidFill>
                  <a:srgbClr val="C9D1D9"/>
                </a:solidFill>
                <a:effectLst/>
                <a:latin typeface="Segoe UI Semilight" panose="020B0402040204020203" pitchFamily="34" charset="0"/>
              </a:rPr>
              <a:t>Type </a:t>
            </a:r>
            <a:r>
              <a:rPr lang="en-US" err="1">
                <a:solidFill>
                  <a:srgbClr val="C9D1D9"/>
                </a:solidFill>
                <a:effectLst/>
                <a:latin typeface="Segoe UI Semilight" panose="020B0402040204020203" pitchFamily="34" charset="0"/>
              </a:rPr>
              <a:t>CodeSwing</a:t>
            </a:r>
            <a:r>
              <a:rPr lang="en-US">
                <a:solidFill>
                  <a:srgbClr val="C9D1D9"/>
                </a:solidFill>
                <a:effectLst/>
                <a:latin typeface="Segoe UI Semilight" panose="020B0402040204020203" pitchFamily="34" charset="0"/>
              </a:rPr>
              <a:t>, select </a:t>
            </a:r>
            <a:r>
              <a:rPr lang="en-US" err="1">
                <a:solidFill>
                  <a:srgbClr val="C9D1D9"/>
                </a:solidFill>
                <a:effectLst/>
                <a:latin typeface="Segoe UI Semilight" panose="020B0402040204020203" pitchFamily="34" charset="0"/>
              </a:rPr>
              <a:t>CodeSwing</a:t>
            </a:r>
            <a:r>
              <a:rPr lang="en-US">
                <a:solidFill>
                  <a:srgbClr val="C9D1D9"/>
                </a:solidFill>
                <a:effectLst/>
                <a:latin typeface="Segoe UI Semilight" panose="020B0402040204020203" pitchFamily="34" charset="0"/>
              </a:rPr>
              <a:t>: Initialize Workspace as Swing...</a:t>
            </a:r>
          </a:p>
          <a:p>
            <a:pPr algn="l">
              <a:buFont typeface="+mj-lt"/>
              <a:buAutoNum type="arabicPeriod"/>
            </a:pPr>
            <a:r>
              <a:rPr lang="en-US">
                <a:solidFill>
                  <a:srgbClr val="C9D1D9"/>
                </a:solidFill>
                <a:effectLst/>
                <a:latin typeface="Segoe UI Semilight" panose="020B0402040204020203" pitchFamily="34" charset="0"/>
              </a:rPr>
              <a:t>Choose the option for Basic: HTML-Only and your new swing will appear, with your HTML file on the left, and a browser window on the right.</a:t>
            </a:r>
          </a:p>
          <a:p>
            <a:pPr algn="l">
              <a:buFont typeface="+mj-lt"/>
              <a:buAutoNum type="arabicPeriod"/>
            </a:pPr>
            <a:r>
              <a:rPr lang="en-US">
                <a:solidFill>
                  <a:srgbClr val="C9D1D9"/>
                </a:solidFill>
                <a:effectLst/>
                <a:latin typeface="Segoe UI Semilight" panose="020B0402040204020203" pitchFamily="34" charset="0"/>
              </a:rPr>
              <a:t>This will create an </a:t>
            </a:r>
            <a:r>
              <a:rPr lang="en-US" err="1">
                <a:solidFill>
                  <a:srgbClr val="C9D1D9"/>
                </a:solidFill>
                <a:effectLst/>
                <a:latin typeface="Segoe UI Semilight" panose="020B0402040204020203" pitchFamily="34" charset="0"/>
              </a:rPr>
              <a:t>index.html</a:t>
            </a:r>
            <a:r>
              <a:rPr lang="en-US">
                <a:solidFill>
                  <a:srgbClr val="C9D1D9"/>
                </a:solidFill>
                <a:effectLst/>
                <a:latin typeface="Segoe UI Semilight" panose="020B0402040204020203" pitchFamily="34" charset="0"/>
              </a:rPr>
              <a:t> file in your root directory.</a:t>
            </a:r>
          </a:p>
          <a:p>
            <a:pPr algn="l"/>
            <a:endParaRPr lang="en-US">
              <a:solidFill>
                <a:srgbClr val="C9D1D9"/>
              </a:solidFill>
              <a:effectLst/>
              <a:latin typeface="Segoe UI Semilight" panose="020B0402040204020203" pitchFamily="34" charset="0"/>
            </a:endParaRPr>
          </a:p>
          <a:p>
            <a:br>
              <a:rPr lang="en-US"/>
            </a:br>
            <a:endParaRPr lang="en-US"/>
          </a:p>
          <a:p>
            <a:endParaRPr lang="en-US"/>
          </a:p>
        </p:txBody>
      </p:sp>
      <p:sp>
        <p:nvSpPr>
          <p:cNvPr id="4" name="Slide Number Placeholder 3"/>
          <p:cNvSpPr>
            <a:spLocks noGrp="1"/>
          </p:cNvSpPr>
          <p:nvPr>
            <p:ph type="sldNum" sz="quarter" idx="5"/>
          </p:nvPr>
        </p:nvSpPr>
        <p:spPr/>
        <p:txBody>
          <a:bodyPr/>
          <a:lstStyle/>
          <a:p>
            <a:fld id="{C2E5C5BC-FB1D-F44B-8282-F61013779C16}" type="slidenum">
              <a:rPr lang="en-US" smtClean="0"/>
              <a:t>9</a:t>
            </a:fld>
            <a:endParaRPr lang="en-US"/>
          </a:p>
        </p:txBody>
      </p:sp>
    </p:spTree>
    <p:extLst>
      <p:ext uri="{BB962C8B-B14F-4D97-AF65-F5344CB8AC3E}">
        <p14:creationId xmlns:p14="http://schemas.microsoft.com/office/powerpoint/2010/main" val="3761868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solidFill>
                  <a:srgbClr val="C9D1D9"/>
                </a:solidFill>
                <a:effectLst/>
                <a:latin typeface="Segoe UI Semilight" panose="020B0402040204020203" pitchFamily="34" charset="0"/>
              </a:rPr>
              <a:t>Inside the </a:t>
            </a:r>
            <a:r>
              <a:rPr lang="en-US" err="1">
                <a:solidFill>
                  <a:srgbClr val="C9D1D9"/>
                </a:solidFill>
                <a:effectLst/>
                <a:latin typeface="Segoe UI Semilight" panose="020B0402040204020203" pitchFamily="34" charset="0"/>
              </a:rPr>
              <a:t>index.html</a:t>
            </a:r>
            <a:r>
              <a:rPr lang="en-US">
                <a:solidFill>
                  <a:srgbClr val="C9D1D9"/>
                </a:solidFill>
                <a:effectLst/>
                <a:latin typeface="Segoe UI Semilight" panose="020B0402040204020203" pitchFamily="34" charset="0"/>
              </a:rPr>
              <a:t> window, add the following code to create the initial structure of your page, replacing Your Name in the </a:t>
            </a:r>
            <a:r>
              <a:rPr lang="en-US"/>
              <a:t>&lt;title&gt;</a:t>
            </a:r>
            <a:r>
              <a:rPr lang="en-US">
                <a:solidFill>
                  <a:srgbClr val="C9D1D9"/>
                </a:solidFill>
                <a:effectLst/>
                <a:latin typeface="Segoe UI Semilight" panose="020B0402040204020203" pitchFamily="34" charset="0"/>
              </a:rPr>
              <a:t> tag with your name. Notice how as you type (or copy and paste) the browser window on the right automatically updates with the information you've added.</a:t>
            </a:r>
          </a:p>
          <a:p>
            <a:pPr algn="l"/>
            <a:endParaRPr lang="en-US">
              <a:solidFill>
                <a:srgbClr val="C9D1D9"/>
              </a:solidFill>
              <a:effectLst/>
              <a:latin typeface="Segoe UI Semilight" panose="020B0402040204020203" pitchFamily="34" charset="0"/>
            </a:endParaRPr>
          </a:p>
          <a:p>
            <a:pPr algn="l"/>
            <a:r>
              <a:rPr lang="en-US">
                <a:solidFill>
                  <a:srgbClr val="C9D1D9"/>
                </a:solidFill>
                <a:effectLst/>
                <a:latin typeface="Segoe UI Semilight" panose="020B0402040204020203" pitchFamily="34" charset="0"/>
              </a:rPr>
              <a:t>We used several tags to display our page. To learn more about each tag and what they mean, check ou</a:t>
            </a:r>
            <a:r>
              <a:rPr lang="en-US" u="sng">
                <a:solidFill>
                  <a:srgbClr val="C9D1D9"/>
                </a:solidFill>
                <a:effectLst/>
                <a:latin typeface="Segoe UI Semilight" panose="020B0402040204020203" pitchFamily="34" charset="0"/>
              </a:rPr>
              <a:t>t the table and compare it to the code</a:t>
            </a:r>
            <a:r>
              <a:rPr lang="en-US">
                <a:solidFill>
                  <a:srgbClr val="C9D1D9"/>
                </a:solidFill>
                <a:effectLst/>
                <a:latin typeface="Segoe UI Semilight" panose="020B0402040204020203" pitchFamily="34" charset="0"/>
              </a:rPr>
              <a:t>. As you look at the code, notice the HTML is in all lower case letters, and the use of tabs to create an outline for the code. While this isn't required, it does make your HTML much more readable.</a:t>
            </a:r>
          </a:p>
          <a:p>
            <a:endParaRPr lang="en-US"/>
          </a:p>
          <a:p>
            <a:endParaRPr lang="en-US"/>
          </a:p>
          <a:p>
            <a:pPr algn="l"/>
            <a:r>
              <a:rPr lang="en-US">
                <a:solidFill>
                  <a:srgbClr val="C9D1D9"/>
                </a:solidFill>
                <a:effectLst/>
                <a:latin typeface="Segoe UI Semilight" panose="020B0402040204020203" pitchFamily="34" charset="0"/>
              </a:rPr>
              <a:t>Semantic tags are a relatively new addition to HTML. You may notice on the page there is a difference in size between h1 and h2. This is because besides just indicating a level, header tags also modify how content is displayed. Semantic tags such as header, main, article and section are only used to group information together. The main advantage is the ability to structure a large HTML document, and later use CSS to control how the content will actually get displayed. We used the common hierarchy of header, main, article, and section on our page. </a:t>
            </a:r>
          </a:p>
          <a:p>
            <a:br>
              <a:rPr lang="en-US"/>
            </a:br>
            <a:br>
              <a:rPr lang="en-US"/>
            </a:br>
            <a:endParaRPr lang="en-US">
              <a:solidFill>
                <a:srgbClr val="C9D1D9"/>
              </a:solidFill>
              <a:effectLst/>
              <a:latin typeface="Segoe UI Semilight" panose="020B0402040204020203" pitchFamily="34" charset="0"/>
            </a:endParaRPr>
          </a:p>
          <a:p>
            <a:pPr algn="l"/>
            <a:endParaRPr lang="en-US">
              <a:solidFill>
                <a:srgbClr val="C9D1D9"/>
              </a:solidFill>
              <a:effectLst/>
              <a:latin typeface="Segoe UI Semilight" panose="020B0402040204020203" pitchFamily="34" charset="0"/>
            </a:endParaRPr>
          </a:p>
          <a:p>
            <a:br>
              <a:rPr lang="en-US"/>
            </a:br>
            <a:br>
              <a:rPr lang="en-US"/>
            </a:br>
            <a:endParaRPr lang="en-US"/>
          </a:p>
          <a:p>
            <a:endParaRPr lang="en-US"/>
          </a:p>
        </p:txBody>
      </p:sp>
      <p:sp>
        <p:nvSpPr>
          <p:cNvPr id="4" name="Slide Number Placeholder 3"/>
          <p:cNvSpPr>
            <a:spLocks noGrp="1"/>
          </p:cNvSpPr>
          <p:nvPr>
            <p:ph type="sldNum" sz="quarter" idx="5"/>
          </p:nvPr>
        </p:nvSpPr>
        <p:spPr/>
        <p:txBody>
          <a:bodyPr/>
          <a:lstStyle/>
          <a:p>
            <a:fld id="{C2E5C5BC-FB1D-F44B-8282-F61013779C16}" type="slidenum">
              <a:rPr lang="en-US" smtClean="0"/>
              <a:t>10</a:t>
            </a:fld>
            <a:endParaRPr lang="en-US"/>
          </a:p>
        </p:txBody>
      </p:sp>
    </p:spTree>
    <p:extLst>
      <p:ext uri="{BB962C8B-B14F-4D97-AF65-F5344CB8AC3E}">
        <p14:creationId xmlns:p14="http://schemas.microsoft.com/office/powerpoint/2010/main" val="385365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82B8-897E-6B41-8B17-B15F43A6C2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A3311F-9A20-EF4D-8D1C-38482D60E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B1398AB-2766-A24A-B476-85D128BF1286}"/>
              </a:ext>
            </a:extLst>
          </p:cNvPr>
          <p:cNvSpPr>
            <a:spLocks noGrp="1"/>
          </p:cNvSpPr>
          <p:nvPr>
            <p:ph type="dt" sz="half" idx="10"/>
          </p:nvPr>
        </p:nvSpPr>
        <p:spPr/>
        <p:txBody>
          <a:bodyPr/>
          <a:lstStyle/>
          <a:p>
            <a:pPr algn="r"/>
            <a:fld id="{3F9AFA87-1417-4992-ABD9-27C3BC8CC883}" type="datetimeFigureOut">
              <a:rPr lang="en-US" smtClean="0"/>
              <a:pPr algn="r"/>
              <a:t>5/21/2022</a:t>
            </a:fld>
            <a:endParaRPr lang="en-US"/>
          </a:p>
        </p:txBody>
      </p:sp>
      <p:sp>
        <p:nvSpPr>
          <p:cNvPr id="5" name="Footer Placeholder 4">
            <a:extLst>
              <a:ext uri="{FF2B5EF4-FFF2-40B4-BE49-F238E27FC236}">
                <a16:creationId xmlns:a16="http://schemas.microsoft.com/office/drawing/2014/main" id="{EC8EB94C-B5EC-5941-BCDE-A6149167169A}"/>
              </a:ext>
            </a:extLst>
          </p:cNvPr>
          <p:cNvSpPr>
            <a:spLocks noGrp="1"/>
          </p:cNvSpPr>
          <p:nvPr>
            <p:ph type="ftr" sz="quarter" idx="11"/>
          </p:nvPr>
        </p:nvSpPr>
        <p:spPr/>
        <p:txBody>
          <a:bodyPr/>
          <a:lstStyle/>
          <a:p>
            <a:endParaRPr lang="en-US" sz="1000"/>
          </a:p>
        </p:txBody>
      </p:sp>
      <p:sp>
        <p:nvSpPr>
          <p:cNvPr id="6" name="Slide Number Placeholder 5">
            <a:extLst>
              <a:ext uri="{FF2B5EF4-FFF2-40B4-BE49-F238E27FC236}">
                <a16:creationId xmlns:a16="http://schemas.microsoft.com/office/drawing/2014/main" id="{B73C1BDC-626F-FB46-9215-A0FC6B334AB8}"/>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221593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E3CE4-3CA5-4D42-A9FC-59AD7E8C66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E19DE6-A1D6-6349-9AE5-8CBE03D607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E95F9-7478-2646-B76F-0BD8865E6908}"/>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5" name="Footer Placeholder 4">
            <a:extLst>
              <a:ext uri="{FF2B5EF4-FFF2-40B4-BE49-F238E27FC236}">
                <a16:creationId xmlns:a16="http://schemas.microsoft.com/office/drawing/2014/main" id="{A0DF574F-E03D-7E45-8926-B35C5BD61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6DD8BF-F172-CE49-B03F-F3E9026CE96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18286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60810D-F965-0F42-B0AA-9E5073AD3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6DCC0-D803-DB4F-86AA-04EF422F3F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C327E9-AD38-FC40-A3EF-B1A820645CAC}"/>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5" name="Footer Placeholder 4">
            <a:extLst>
              <a:ext uri="{FF2B5EF4-FFF2-40B4-BE49-F238E27FC236}">
                <a16:creationId xmlns:a16="http://schemas.microsoft.com/office/drawing/2014/main" id="{0E90C812-8735-9B4A-8A0D-5506148E04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6857A-F8E5-DC4B-8542-6D7252DE0BE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721175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71604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963269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8756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0853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06834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3864192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1440900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76567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5467-DB54-CE43-8593-BAF625AFDF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2553E3-0E99-0E41-A219-40411EBCEB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F6A430-1110-9747-9BC5-F45D26CD22D2}"/>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5" name="Footer Placeholder 4">
            <a:extLst>
              <a:ext uri="{FF2B5EF4-FFF2-40B4-BE49-F238E27FC236}">
                <a16:creationId xmlns:a16="http://schemas.microsoft.com/office/drawing/2014/main" id="{A6E869C9-EE08-4B44-A62A-744E7B914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E0CB2-2173-794C-A74E-68F408254290}"/>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982571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2085132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4336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1390422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414933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53038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8876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141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0355200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5964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577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63BB9-612E-4C48-ADE8-7B15AB5209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C31651-D2E0-1144-A7C4-A740ECA630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A640FD-60A3-744D-AB97-D87538EFDA29}"/>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5" name="Footer Placeholder 4">
            <a:extLst>
              <a:ext uri="{FF2B5EF4-FFF2-40B4-BE49-F238E27FC236}">
                <a16:creationId xmlns:a16="http://schemas.microsoft.com/office/drawing/2014/main" id="{D6A4B95C-2145-4A49-BD58-943AAE35CF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47B0B-E2D4-3843-844C-1119A28E35E7}"/>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14759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596684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612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7989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721560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47399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213945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12950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2081686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986118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3E6F5-90F6-754F-95E0-A1C9CF115F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5B819-8FDF-0746-BFAD-4916080D17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757601-66E7-3344-836D-6824220CBB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4B0500-7D55-A94C-9E8B-B6314AC1F9CC}"/>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6" name="Footer Placeholder 5">
            <a:extLst>
              <a:ext uri="{FF2B5EF4-FFF2-40B4-BE49-F238E27FC236}">
                <a16:creationId xmlns:a16="http://schemas.microsoft.com/office/drawing/2014/main" id="{2EAEF98F-2F0E-E24F-A9CE-1CCB413071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133024-6015-C54B-B1C2-126F9164FB0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735527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5183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4952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119481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616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229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50220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015400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400677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25009247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0886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923F-C20C-604B-A70C-CB85E2EE13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042C08E-6D67-AB47-8AA8-87753BA152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480CA8-B972-E846-B090-F278B23754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AAC9D-1F78-8943-8166-3A532A8B5F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E6FFDE-9B18-8D40-B0CB-47F839F75A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5BE569-4783-964E-82E1-C3EB7DF463E0}"/>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8" name="Footer Placeholder 7">
            <a:extLst>
              <a:ext uri="{FF2B5EF4-FFF2-40B4-BE49-F238E27FC236}">
                <a16:creationId xmlns:a16="http://schemas.microsoft.com/office/drawing/2014/main" id="{02D3A1F9-07E6-5B48-B8A1-71A49679B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78BC33-FA15-5049-8866-AFEA1C120D2D}"/>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55051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4319D-2212-E342-BEA8-C7A8BB5D86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672F88-31DF-C040-88CE-6F7958E452D9}"/>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4" name="Footer Placeholder 3">
            <a:extLst>
              <a:ext uri="{FF2B5EF4-FFF2-40B4-BE49-F238E27FC236}">
                <a16:creationId xmlns:a16="http://schemas.microsoft.com/office/drawing/2014/main" id="{4AD64E36-81DD-1D44-9DA6-C113AFD60B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2E2453-ADBD-D64D-B515-2FF81EB0525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919057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7982F6-6A1F-3546-A4C4-FEA67E5E2AF1}"/>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3" name="Footer Placeholder 2">
            <a:extLst>
              <a:ext uri="{FF2B5EF4-FFF2-40B4-BE49-F238E27FC236}">
                <a16:creationId xmlns:a16="http://schemas.microsoft.com/office/drawing/2014/main" id="{3DD917AF-E4C0-2A4D-93DA-1AC067EAA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5EF01A-F286-E449-97CA-12408A9434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603951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02F0-3807-F044-A519-19D0A36FA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2441A-794D-BB4D-90EA-5DBEE75F53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AF6768-3416-C24D-8ABE-62F9A1E43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A7653-DF04-7641-B928-ACDCA3567AE2}"/>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6" name="Footer Placeholder 5">
            <a:extLst>
              <a:ext uri="{FF2B5EF4-FFF2-40B4-BE49-F238E27FC236}">
                <a16:creationId xmlns:a16="http://schemas.microsoft.com/office/drawing/2014/main" id="{73908448-0670-7A45-876B-B51489E83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D2691B-4EBA-8941-84C6-8161BC4104E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18009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6B64-3F21-AD48-9871-4F333D4B92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73AE40-0891-9846-8821-B124E1B0B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4CF4C9-3144-2A4E-AC8B-A6AC888C46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C4D97-2E7E-A745-A77F-1EDA19586773}"/>
              </a:ext>
            </a:extLst>
          </p:cNvPr>
          <p:cNvSpPr>
            <a:spLocks noGrp="1"/>
          </p:cNvSpPr>
          <p:nvPr>
            <p:ph type="dt" sz="half" idx="10"/>
          </p:nvPr>
        </p:nvSpPr>
        <p:spPr/>
        <p:txBody>
          <a:bodyPr/>
          <a:lstStyle/>
          <a:p>
            <a:fld id="{3F9AFA87-1417-4992-ABD9-27C3BC8CC883}" type="datetimeFigureOut">
              <a:rPr lang="en-US" smtClean="0"/>
              <a:t>5/21/2022</a:t>
            </a:fld>
            <a:endParaRPr lang="en-US"/>
          </a:p>
        </p:txBody>
      </p:sp>
      <p:sp>
        <p:nvSpPr>
          <p:cNvPr id="6" name="Footer Placeholder 5">
            <a:extLst>
              <a:ext uri="{FF2B5EF4-FFF2-40B4-BE49-F238E27FC236}">
                <a16:creationId xmlns:a16="http://schemas.microsoft.com/office/drawing/2014/main" id="{7986E193-E185-524C-9668-12A4A341B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240D77-5A60-7A45-B7E8-BE8737067B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566872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image" Target="../media/image4.emf"/><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A966C-6DDD-FD45-8C6B-8E996C1512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A9931F-DD8C-5C4A-B941-BB758C2B23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25B8A3-2F25-6544-977F-F34865DA77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r"/>
            <a:fld id="{3F9AFA87-1417-4992-ABD9-27C3BC8CC883}" type="datetimeFigureOut">
              <a:rPr lang="en-US" smtClean="0"/>
              <a:pPr algn="r"/>
              <a:t>5/21/2022</a:t>
            </a:fld>
            <a:endParaRPr lang="en-US"/>
          </a:p>
        </p:txBody>
      </p:sp>
      <p:sp>
        <p:nvSpPr>
          <p:cNvPr id="5" name="Footer Placeholder 4">
            <a:extLst>
              <a:ext uri="{FF2B5EF4-FFF2-40B4-BE49-F238E27FC236}">
                <a16:creationId xmlns:a16="http://schemas.microsoft.com/office/drawing/2014/main" id="{CF3AE65B-1A58-7742-AED5-BBDEA811C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E2593FB7-505B-654A-84E6-6EC9EA52D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6167496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19" r:id="rId14"/>
    <p:sldLayoutId id="2147483720" r:id="rId15"/>
    <p:sldLayoutId id="2147483721" r:id="rId16"/>
    <p:sldLayoutId id="214748372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20469273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www.tutorialstonight.com/css/css-selectors.ph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ducation.github.com/benefits" TargetMode="External"/><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studentambassadors.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hyperlink" Target="https://studentambassadors.microsoft.com/"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github.com/ompiepy" TargetMode="External"/><Relationship Id="rId2" Type="http://schemas.openxmlformats.org/officeDocument/2006/relationships/hyperlink" Target="https://www.linkedin.com/in/ompiepy" TargetMode="External"/><Relationship Id="rId1" Type="http://schemas.openxmlformats.org/officeDocument/2006/relationships/slideLayout" Target="../slideLayouts/slideLayout17.xml"/><Relationship Id="rId5" Type="http://schemas.openxmlformats.org/officeDocument/2006/relationships/hyperlink" Target="mailto:om.sharma@studentambassadors.com" TargetMode="External"/><Relationship Id="rId4" Type="http://schemas.openxmlformats.org/officeDocument/2006/relationships/hyperlink" Target="mailto:Ayush.Namdeo@studentambassadors.com"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feedback.omprakash.codes/"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rainbow in the sky&#10;&#10;Description automatically generated with low confidence">
            <a:extLst>
              <a:ext uri="{FF2B5EF4-FFF2-40B4-BE49-F238E27FC236}">
                <a16:creationId xmlns:a16="http://schemas.microsoft.com/office/drawing/2014/main" id="{EBCD9B02-FFD4-4486-9EF7-0AB2C8F31C1F}"/>
              </a:ext>
            </a:extLst>
          </p:cNvPr>
          <p:cNvPicPr>
            <a:picLocks noChangeAspect="1"/>
          </p:cNvPicPr>
          <p:nvPr/>
        </p:nvPicPr>
        <p:blipFill rotWithShape="1">
          <a:blip r:embed="rId3"/>
          <a:srcRect t="15063" b="28687"/>
          <a:stretch/>
        </p:blipFill>
        <p:spPr>
          <a:xfrm>
            <a:off x="20" y="-2253"/>
            <a:ext cx="12191977" cy="6857990"/>
          </a:xfrm>
          <a:prstGeom prst="rect">
            <a:avLst/>
          </a:prstGeom>
        </p:spPr>
      </p:pic>
      <p:sp>
        <p:nvSpPr>
          <p:cNvPr id="2" name="Title 1">
            <a:extLst>
              <a:ext uri="{FF2B5EF4-FFF2-40B4-BE49-F238E27FC236}">
                <a16:creationId xmlns:a16="http://schemas.microsoft.com/office/drawing/2014/main" id="{8CB90CAA-0E22-C149-BAAE-F08EBE8A03C9}"/>
              </a:ext>
            </a:extLst>
          </p:cNvPr>
          <p:cNvSpPr>
            <a:spLocks noGrp="1"/>
          </p:cNvSpPr>
          <p:nvPr>
            <p:ph type="ctrTitle"/>
          </p:nvPr>
        </p:nvSpPr>
        <p:spPr/>
        <p:txBody>
          <a:bodyPr>
            <a:normAutofit/>
          </a:bodyPr>
          <a:lstStyle/>
          <a:p>
            <a:r>
              <a:rPr lang="en-US" sz="6600" dirty="0">
                <a:latin typeface="Segoe UI Semilight"/>
                <a:cs typeface="Segoe UI Semilight"/>
              </a:rPr>
              <a:t>Create your FREE Online Resume Website</a:t>
            </a:r>
          </a:p>
        </p:txBody>
      </p:sp>
      <p:sp>
        <p:nvSpPr>
          <p:cNvPr id="3" name="Subtitle 2">
            <a:extLst>
              <a:ext uri="{FF2B5EF4-FFF2-40B4-BE49-F238E27FC236}">
                <a16:creationId xmlns:a16="http://schemas.microsoft.com/office/drawing/2014/main" id="{5B204180-B1AD-444B-AFA3-F2F84A3A3C40}"/>
              </a:ext>
            </a:extLst>
          </p:cNvPr>
          <p:cNvSpPr>
            <a:spLocks noGrp="1"/>
          </p:cNvSpPr>
          <p:nvPr>
            <p:ph type="subTitle" idx="1"/>
          </p:nvPr>
        </p:nvSpPr>
        <p:spPr>
          <a:xfrm>
            <a:off x="1524000" y="5312491"/>
            <a:ext cx="9144000" cy="1655762"/>
          </a:xfrm>
        </p:spPr>
        <p:txBody>
          <a:bodyPr>
            <a:normAutofit/>
          </a:bodyPr>
          <a:lstStyle/>
          <a:p>
            <a:r>
              <a:rPr lang="en-US" b="1" dirty="0">
                <a:latin typeface="Segoe UI Semilight" panose="020B0402040204020203" pitchFamily="34" charset="0"/>
                <a:cs typeface="Segoe UI Semilight" panose="020B0402040204020203" pitchFamily="34" charset="0"/>
              </a:rPr>
              <a:t>Presented by:</a:t>
            </a:r>
          </a:p>
          <a:p>
            <a:r>
              <a:rPr lang="en-US" b="1" dirty="0">
                <a:latin typeface="Segoe UI Semilight" panose="020B0402040204020203" pitchFamily="34" charset="0"/>
                <a:cs typeface="Segoe UI Semilight" panose="020B0402040204020203" pitchFamily="34" charset="0"/>
              </a:rPr>
              <a:t>Om Prakash Sharma</a:t>
            </a:r>
          </a:p>
        </p:txBody>
      </p:sp>
    </p:spTree>
    <p:extLst>
      <p:ext uri="{BB962C8B-B14F-4D97-AF65-F5344CB8AC3E}">
        <p14:creationId xmlns:p14="http://schemas.microsoft.com/office/powerpoint/2010/main" val="1661537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FC72817-29FC-A449-9EF1-C0D5C780297F}"/>
              </a:ext>
            </a:extLst>
          </p:cNvPr>
          <p:cNvPicPr>
            <a:picLocks noChangeAspect="1"/>
          </p:cNvPicPr>
          <p:nvPr/>
        </p:nvPicPr>
        <p:blipFill>
          <a:blip r:embed="rId3"/>
          <a:stretch>
            <a:fillRect/>
          </a:stretch>
        </p:blipFill>
        <p:spPr>
          <a:xfrm>
            <a:off x="719647" y="643467"/>
            <a:ext cx="5139306" cy="5571066"/>
          </a:xfrm>
          <a:prstGeom prst="rect">
            <a:avLst/>
          </a:prstGeom>
        </p:spPr>
      </p:pic>
      <p:pic>
        <p:nvPicPr>
          <p:cNvPr id="9" name="Picture 8">
            <a:extLst>
              <a:ext uri="{FF2B5EF4-FFF2-40B4-BE49-F238E27FC236}">
                <a16:creationId xmlns:a16="http://schemas.microsoft.com/office/drawing/2014/main" id="{B22E8D78-42BC-5D47-BEAE-1752B85D017E}"/>
              </a:ext>
            </a:extLst>
          </p:cNvPr>
          <p:cNvPicPr>
            <a:picLocks noChangeAspect="1"/>
          </p:cNvPicPr>
          <p:nvPr/>
        </p:nvPicPr>
        <p:blipFill>
          <a:blip r:embed="rId4"/>
          <a:stretch>
            <a:fillRect/>
          </a:stretch>
        </p:blipFill>
        <p:spPr>
          <a:xfrm>
            <a:off x="6256865" y="1768739"/>
            <a:ext cx="5683344" cy="3566297"/>
          </a:xfrm>
          <a:prstGeom prst="rect">
            <a:avLst/>
          </a:prstGeom>
        </p:spPr>
      </p:pic>
    </p:spTree>
    <p:extLst>
      <p:ext uri="{BB962C8B-B14F-4D97-AF65-F5344CB8AC3E}">
        <p14:creationId xmlns:p14="http://schemas.microsoft.com/office/powerpoint/2010/main" val="2702863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5" name="Graphic 4" descr="Envelope with solid fill">
            <a:extLst>
              <a:ext uri="{FF2B5EF4-FFF2-40B4-BE49-F238E27FC236}">
                <a16:creationId xmlns:a16="http://schemas.microsoft.com/office/drawing/2014/main" id="{94794E72-175D-5F42-949F-E2291764A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4209" y="2577548"/>
            <a:ext cx="914400" cy="914400"/>
          </a:xfrm>
          <a:prstGeom prst="rect">
            <a:avLst/>
          </a:prstGeom>
        </p:spPr>
      </p:pic>
      <p:pic>
        <p:nvPicPr>
          <p:cNvPr id="7" name="Graphic 6" descr="Internet outline">
            <a:extLst>
              <a:ext uri="{FF2B5EF4-FFF2-40B4-BE49-F238E27FC236}">
                <a16:creationId xmlns:a16="http://schemas.microsoft.com/office/drawing/2014/main" id="{37244767-4FC3-C742-AEE6-B658EA109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514600"/>
            <a:ext cx="914400" cy="914400"/>
          </a:xfrm>
          <a:prstGeom prst="rect">
            <a:avLst/>
          </a:prstGeom>
        </p:spPr>
      </p:pic>
      <p:pic>
        <p:nvPicPr>
          <p:cNvPr id="9" name="Graphic 8" descr="User with solid fill">
            <a:extLst>
              <a:ext uri="{FF2B5EF4-FFF2-40B4-BE49-F238E27FC236}">
                <a16:creationId xmlns:a16="http://schemas.microsoft.com/office/drawing/2014/main" id="{4CB916C1-3F6F-C54B-9270-7421DDE47A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391" y="2514600"/>
            <a:ext cx="914400" cy="914400"/>
          </a:xfrm>
          <a:prstGeom prst="rect">
            <a:avLst/>
          </a:prstGeom>
        </p:spPr>
      </p:pic>
      <p:pic>
        <p:nvPicPr>
          <p:cNvPr id="10" name="Picture 9">
            <a:extLst>
              <a:ext uri="{FF2B5EF4-FFF2-40B4-BE49-F238E27FC236}">
                <a16:creationId xmlns:a16="http://schemas.microsoft.com/office/drawing/2014/main" id="{B8FDB536-53BC-5D4C-99C0-D20A1E9413DC}"/>
              </a:ext>
            </a:extLst>
          </p:cNvPr>
          <p:cNvPicPr>
            <a:picLocks noChangeAspect="1"/>
          </p:cNvPicPr>
          <p:nvPr/>
        </p:nvPicPr>
        <p:blipFill>
          <a:blip r:embed="rId9"/>
          <a:stretch>
            <a:fillRect/>
          </a:stretch>
        </p:blipFill>
        <p:spPr>
          <a:xfrm>
            <a:off x="2295939" y="4050082"/>
            <a:ext cx="7600121" cy="1233786"/>
          </a:xfrm>
          <a:prstGeom prst="rect">
            <a:avLst/>
          </a:prstGeom>
        </p:spPr>
      </p:pic>
      <p:sp>
        <p:nvSpPr>
          <p:cNvPr id="11" name="Title 1">
            <a:extLst>
              <a:ext uri="{FF2B5EF4-FFF2-40B4-BE49-F238E27FC236}">
                <a16:creationId xmlns:a16="http://schemas.microsoft.com/office/drawing/2014/main" id="{2382706D-5DB1-C843-9BFA-39787973498D}"/>
              </a:ext>
            </a:extLst>
          </p:cNvPr>
          <p:cNvSpPr>
            <a:spLocks noGrp="1"/>
          </p:cNvSpPr>
          <p:nvPr>
            <p:ph type="title"/>
          </p:nvPr>
        </p:nvSpPr>
        <p:spPr>
          <a:xfrm>
            <a:off x="838200" y="365125"/>
            <a:ext cx="10515600" cy="1325563"/>
          </a:xfrm>
        </p:spPr>
        <p:txBody>
          <a:bodyPr/>
          <a:lstStyle/>
          <a:p>
            <a:r>
              <a:rPr lang="en-US">
                <a:latin typeface="Segoe UI Semilight" panose="020B0402040204020203" pitchFamily="34" charset="0"/>
                <a:cs typeface="Segoe UI Semilight" panose="020B0402040204020203" pitchFamily="34" charset="0"/>
              </a:rPr>
              <a:t>Adding content to an HTML page</a:t>
            </a:r>
          </a:p>
        </p:txBody>
      </p:sp>
    </p:spTree>
    <p:extLst>
      <p:ext uri="{BB962C8B-B14F-4D97-AF65-F5344CB8AC3E}">
        <p14:creationId xmlns:p14="http://schemas.microsoft.com/office/powerpoint/2010/main" val="94694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038D7-9BCB-8545-8651-6794E0B2784A}"/>
              </a:ext>
            </a:extLst>
          </p:cNvPr>
          <p:cNvSpPr>
            <a:spLocks noGrp="1"/>
          </p:cNvSpPr>
          <p:nvPr>
            <p:ph type="title"/>
          </p:nvPr>
        </p:nvSpPr>
        <p:spPr/>
        <p:txBody>
          <a:bodyPr/>
          <a:lstStyle/>
          <a:p>
            <a:r>
              <a:rPr lang="en-US">
                <a:latin typeface="Segoe UI Semilight" panose="020B0402040204020203" pitchFamily="34" charset="0"/>
                <a:cs typeface="Segoe UI Semilight" panose="020B0402040204020203" pitchFamily="34" charset="0"/>
              </a:rPr>
              <a:t>HTML Lists </a:t>
            </a:r>
          </a:p>
        </p:txBody>
      </p:sp>
      <p:sp>
        <p:nvSpPr>
          <p:cNvPr id="3" name="Content Placeholder 2">
            <a:extLst>
              <a:ext uri="{FF2B5EF4-FFF2-40B4-BE49-F238E27FC236}">
                <a16:creationId xmlns:a16="http://schemas.microsoft.com/office/drawing/2014/main" id="{9CE40190-B7B4-1949-A1A5-05AE27FC7939}"/>
              </a:ext>
            </a:extLst>
          </p:cNvPr>
          <p:cNvSpPr>
            <a:spLocks noGrp="1"/>
          </p:cNvSpPr>
          <p:nvPr>
            <p:ph sz="half" idx="1"/>
          </p:nvPr>
        </p:nvSpPr>
        <p:spPr/>
        <p:txBody>
          <a:bodyPr/>
          <a:lstStyle/>
          <a:p>
            <a:pPr marL="0" indent="0">
              <a:buNone/>
            </a:pPr>
            <a:r>
              <a:rPr lang="en-US">
                <a:latin typeface="Segoe UI Semilight" panose="020B0402040204020203" pitchFamily="34" charset="0"/>
                <a:cs typeface="Segoe UI Semilight" panose="020B0402040204020203" pitchFamily="34" charset="0"/>
              </a:rPr>
              <a:t>Unordered List </a:t>
            </a:r>
          </a:p>
          <a:p>
            <a:pPr marL="0" indent="0">
              <a:buNone/>
            </a:pPr>
            <a:endParaRPr lang="en-US">
              <a:latin typeface="Segoe UI Semilight" panose="020B0402040204020203" pitchFamily="34" charset="0"/>
              <a:cs typeface="Segoe UI Semilight" panose="020B0402040204020203" pitchFamily="34" charset="0"/>
            </a:endParaRPr>
          </a:p>
          <a:p>
            <a:pPr marL="0" indent="0">
              <a:buNone/>
            </a:pPr>
            <a:r>
              <a:rPr lang="en-US">
                <a:latin typeface="Segoe UI Semilight" panose="020B0402040204020203" pitchFamily="34" charset="0"/>
                <a:cs typeface="Segoe UI Semilight" panose="020B0402040204020203" pitchFamily="34" charset="0"/>
              </a:rPr>
              <a:t>Work Experience </a:t>
            </a:r>
          </a:p>
          <a:p>
            <a:r>
              <a:rPr lang="en-US">
                <a:latin typeface="Segoe UI Semilight" panose="020B0402040204020203" pitchFamily="34" charset="0"/>
                <a:cs typeface="Segoe UI Semilight" panose="020B0402040204020203" pitchFamily="34" charset="0"/>
              </a:rPr>
              <a:t>Cool accomplishment</a:t>
            </a:r>
          </a:p>
          <a:p>
            <a:r>
              <a:rPr lang="en-US">
                <a:latin typeface="Segoe UI Semilight" panose="020B0402040204020203" pitchFamily="34" charset="0"/>
                <a:cs typeface="Segoe UI Semilight" panose="020B0402040204020203" pitchFamily="34" charset="0"/>
              </a:rPr>
              <a:t>Cool accomplishment</a:t>
            </a:r>
          </a:p>
          <a:p>
            <a:r>
              <a:rPr lang="en-US">
                <a:latin typeface="Segoe UI Semilight" panose="020B0402040204020203" pitchFamily="34" charset="0"/>
                <a:cs typeface="Segoe UI Semilight" panose="020B0402040204020203" pitchFamily="34" charset="0"/>
              </a:rPr>
              <a:t>Cool accomplishment </a:t>
            </a:r>
          </a:p>
          <a:p>
            <a:pPr marL="0" indent="0">
              <a:buNone/>
            </a:pPr>
            <a:endParaRPr lang="en-US">
              <a:latin typeface="Segoe UI Semilight" panose="020B0402040204020203" pitchFamily="34" charset="0"/>
              <a:cs typeface="Segoe UI Semilight" panose="020B0402040204020203" pitchFamily="34" charset="0"/>
            </a:endParaRPr>
          </a:p>
        </p:txBody>
      </p:sp>
      <p:sp>
        <p:nvSpPr>
          <p:cNvPr id="4" name="Content Placeholder 3">
            <a:extLst>
              <a:ext uri="{FF2B5EF4-FFF2-40B4-BE49-F238E27FC236}">
                <a16:creationId xmlns:a16="http://schemas.microsoft.com/office/drawing/2014/main" id="{30A80131-92FD-A04D-B66C-C7746A000736}"/>
              </a:ext>
            </a:extLst>
          </p:cNvPr>
          <p:cNvSpPr>
            <a:spLocks noGrp="1"/>
          </p:cNvSpPr>
          <p:nvPr>
            <p:ph sz="half" idx="2"/>
          </p:nvPr>
        </p:nvSpPr>
        <p:spPr/>
        <p:txBody>
          <a:bodyPr/>
          <a:lstStyle/>
          <a:p>
            <a:pPr marL="0" indent="0">
              <a:buNone/>
            </a:pPr>
            <a:r>
              <a:rPr lang="en-US">
                <a:latin typeface="Segoe UI Semilight" panose="020B0402040204020203" pitchFamily="34" charset="0"/>
                <a:cs typeface="Segoe UI Semilight" panose="020B0402040204020203" pitchFamily="34" charset="0"/>
              </a:rPr>
              <a:t>Ordered List </a:t>
            </a:r>
          </a:p>
          <a:p>
            <a:pPr marL="0" indent="0">
              <a:buNone/>
            </a:pPr>
            <a:endParaRPr lang="en-US">
              <a:latin typeface="Segoe UI Semilight" panose="020B0402040204020203" pitchFamily="34" charset="0"/>
              <a:cs typeface="Segoe UI Semilight" panose="020B0402040204020203" pitchFamily="34" charset="0"/>
            </a:endParaRPr>
          </a:p>
          <a:p>
            <a:pPr marL="0" indent="0">
              <a:buNone/>
            </a:pPr>
            <a:r>
              <a:rPr lang="en-US">
                <a:latin typeface="Segoe UI Semilight" panose="020B0402040204020203" pitchFamily="34" charset="0"/>
                <a:cs typeface="Segoe UI Semilight" panose="020B0402040204020203" pitchFamily="34" charset="0"/>
              </a:rPr>
              <a:t>In this role, I accomplished three main objectives: </a:t>
            </a:r>
          </a:p>
          <a:p>
            <a:pPr marL="514350" indent="-514350">
              <a:buAutoNum type="arabicPeriod"/>
            </a:pPr>
            <a:r>
              <a:rPr lang="en-US">
                <a:latin typeface="Segoe UI Semilight" panose="020B0402040204020203" pitchFamily="34" charset="0"/>
                <a:cs typeface="Segoe UI Semilight" panose="020B0402040204020203" pitchFamily="34" charset="0"/>
              </a:rPr>
              <a:t>Cool accomplishment</a:t>
            </a:r>
          </a:p>
          <a:p>
            <a:pPr marL="514350" indent="-514350">
              <a:buAutoNum type="arabicPeriod"/>
            </a:pPr>
            <a:r>
              <a:rPr lang="en-US">
                <a:latin typeface="Segoe UI Semilight" panose="020B0402040204020203" pitchFamily="34" charset="0"/>
                <a:cs typeface="Segoe UI Semilight" panose="020B0402040204020203" pitchFamily="34" charset="0"/>
              </a:rPr>
              <a:t>Cool accomplishment</a:t>
            </a:r>
          </a:p>
          <a:p>
            <a:pPr marL="514350" indent="-514350">
              <a:buAutoNum type="arabicPeriod"/>
            </a:pPr>
            <a:r>
              <a:rPr lang="en-US">
                <a:latin typeface="Segoe UI Semilight" panose="020B0402040204020203" pitchFamily="34" charset="0"/>
                <a:cs typeface="Segoe UI Semilight" panose="020B0402040204020203" pitchFamily="34" charset="0"/>
              </a:rPr>
              <a:t>Cool accomplishment </a:t>
            </a:r>
          </a:p>
        </p:txBody>
      </p:sp>
    </p:spTree>
    <p:extLst>
      <p:ext uri="{BB962C8B-B14F-4D97-AF65-F5344CB8AC3E}">
        <p14:creationId xmlns:p14="http://schemas.microsoft.com/office/powerpoint/2010/main" val="3464719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84AF-D45A-F34B-BE87-A17F58F3B5F4}"/>
              </a:ext>
            </a:extLst>
          </p:cNvPr>
          <p:cNvSpPr>
            <a:spLocks noGrp="1"/>
          </p:cNvSpPr>
          <p:nvPr>
            <p:ph type="title"/>
          </p:nvPr>
        </p:nvSpPr>
        <p:spPr/>
        <p:txBody>
          <a:bodyPr/>
          <a:lstStyle/>
          <a:p>
            <a:r>
              <a:rPr lang="en-US">
                <a:latin typeface="Segoe UI Semilight" panose="020B0402040204020203" pitchFamily="34" charset="0"/>
                <a:cs typeface="Segoe UI Semilight" panose="020B0402040204020203" pitchFamily="34" charset="0"/>
              </a:rPr>
              <a:t>Add your work experience</a:t>
            </a:r>
          </a:p>
        </p:txBody>
      </p:sp>
      <p:pic>
        <p:nvPicPr>
          <p:cNvPr id="4" name="Picture 3">
            <a:extLst>
              <a:ext uri="{FF2B5EF4-FFF2-40B4-BE49-F238E27FC236}">
                <a16:creationId xmlns:a16="http://schemas.microsoft.com/office/drawing/2014/main" id="{74B4865D-2A3E-624F-BD53-12D042B7065A}"/>
              </a:ext>
            </a:extLst>
          </p:cNvPr>
          <p:cNvPicPr>
            <a:picLocks noChangeAspect="1"/>
          </p:cNvPicPr>
          <p:nvPr/>
        </p:nvPicPr>
        <p:blipFill>
          <a:blip r:embed="rId3"/>
          <a:stretch>
            <a:fillRect/>
          </a:stretch>
        </p:blipFill>
        <p:spPr>
          <a:xfrm>
            <a:off x="1696416" y="2314989"/>
            <a:ext cx="8799167" cy="2583332"/>
          </a:xfrm>
          <a:prstGeom prst="rect">
            <a:avLst/>
          </a:prstGeom>
        </p:spPr>
      </p:pic>
    </p:spTree>
    <p:extLst>
      <p:ext uri="{BB962C8B-B14F-4D97-AF65-F5344CB8AC3E}">
        <p14:creationId xmlns:p14="http://schemas.microsoft.com/office/powerpoint/2010/main" val="4229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84AF-D45A-F34B-BE87-A17F58F3B5F4}"/>
              </a:ext>
            </a:extLst>
          </p:cNvPr>
          <p:cNvSpPr>
            <a:spLocks noGrp="1"/>
          </p:cNvSpPr>
          <p:nvPr>
            <p:ph type="title"/>
          </p:nvPr>
        </p:nvSpPr>
        <p:spPr/>
        <p:txBody>
          <a:bodyPr/>
          <a:lstStyle/>
          <a:p>
            <a:r>
              <a:rPr lang="en-US">
                <a:latin typeface="Segoe UI Semilight" panose="020B0402040204020203" pitchFamily="34" charset="0"/>
                <a:cs typeface="Segoe UI Semilight" panose="020B0402040204020203" pitchFamily="34" charset="0"/>
              </a:rPr>
              <a:t>Add your skills, education, and about you</a:t>
            </a:r>
          </a:p>
        </p:txBody>
      </p:sp>
      <p:pic>
        <p:nvPicPr>
          <p:cNvPr id="3" name="Picture 2">
            <a:extLst>
              <a:ext uri="{FF2B5EF4-FFF2-40B4-BE49-F238E27FC236}">
                <a16:creationId xmlns:a16="http://schemas.microsoft.com/office/drawing/2014/main" id="{CF1D0713-635C-B244-8551-A966FE5347C9}"/>
              </a:ext>
            </a:extLst>
          </p:cNvPr>
          <p:cNvPicPr>
            <a:picLocks noChangeAspect="1"/>
          </p:cNvPicPr>
          <p:nvPr/>
        </p:nvPicPr>
        <p:blipFill>
          <a:blip r:embed="rId3"/>
          <a:stretch>
            <a:fillRect/>
          </a:stretch>
        </p:blipFill>
        <p:spPr>
          <a:xfrm>
            <a:off x="2266950" y="1904448"/>
            <a:ext cx="7658100" cy="584200"/>
          </a:xfrm>
          <a:prstGeom prst="rect">
            <a:avLst/>
          </a:prstGeom>
        </p:spPr>
      </p:pic>
      <p:pic>
        <p:nvPicPr>
          <p:cNvPr id="5" name="Picture 4">
            <a:extLst>
              <a:ext uri="{FF2B5EF4-FFF2-40B4-BE49-F238E27FC236}">
                <a16:creationId xmlns:a16="http://schemas.microsoft.com/office/drawing/2014/main" id="{ABC77173-89C2-2E4F-AAC8-77E87F3BA538}"/>
              </a:ext>
            </a:extLst>
          </p:cNvPr>
          <p:cNvPicPr>
            <a:picLocks noChangeAspect="1"/>
          </p:cNvPicPr>
          <p:nvPr/>
        </p:nvPicPr>
        <p:blipFill>
          <a:blip r:embed="rId4"/>
          <a:stretch>
            <a:fillRect/>
          </a:stretch>
        </p:blipFill>
        <p:spPr>
          <a:xfrm>
            <a:off x="1422400" y="2702408"/>
            <a:ext cx="9347200" cy="2070100"/>
          </a:xfrm>
          <a:prstGeom prst="rect">
            <a:avLst/>
          </a:prstGeom>
        </p:spPr>
      </p:pic>
      <p:pic>
        <p:nvPicPr>
          <p:cNvPr id="6" name="Picture 5">
            <a:extLst>
              <a:ext uri="{FF2B5EF4-FFF2-40B4-BE49-F238E27FC236}">
                <a16:creationId xmlns:a16="http://schemas.microsoft.com/office/drawing/2014/main" id="{3E730A55-B51B-E943-A675-FA75F76C0A55}"/>
              </a:ext>
            </a:extLst>
          </p:cNvPr>
          <p:cNvPicPr>
            <a:picLocks noChangeAspect="1"/>
          </p:cNvPicPr>
          <p:nvPr/>
        </p:nvPicPr>
        <p:blipFill>
          <a:blip r:embed="rId5"/>
          <a:stretch>
            <a:fillRect/>
          </a:stretch>
        </p:blipFill>
        <p:spPr>
          <a:xfrm>
            <a:off x="1035050" y="5235919"/>
            <a:ext cx="10121900" cy="571500"/>
          </a:xfrm>
          <a:prstGeom prst="rect">
            <a:avLst/>
          </a:prstGeom>
        </p:spPr>
      </p:pic>
    </p:spTree>
    <p:extLst>
      <p:ext uri="{BB962C8B-B14F-4D97-AF65-F5344CB8AC3E}">
        <p14:creationId xmlns:p14="http://schemas.microsoft.com/office/powerpoint/2010/main" val="189487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7EA8C-F0FD-A845-88A9-9870FD40222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Segoe UI Semilight" panose="020B0402040204020203" pitchFamily="34" charset="0"/>
                <a:cs typeface="Segoe UI Semilight" panose="020B0402040204020203" pitchFamily="34" charset="0"/>
              </a:rPr>
              <a:t>Adding style using CSS</a:t>
            </a:r>
          </a:p>
        </p:txBody>
      </p:sp>
      <p:sp>
        <p:nvSpPr>
          <p:cNvPr id="5" name="TextBox 4">
            <a:extLst>
              <a:ext uri="{FF2B5EF4-FFF2-40B4-BE49-F238E27FC236}">
                <a16:creationId xmlns:a16="http://schemas.microsoft.com/office/drawing/2014/main" id="{39F7129F-3AA4-6042-9D64-3F2369F4BE55}"/>
              </a:ext>
            </a:extLst>
          </p:cNvPr>
          <p:cNvSpPr txBox="1"/>
          <p:nvPr/>
        </p:nvSpPr>
        <p:spPr>
          <a:xfrm>
            <a:off x="2406927" y="6303863"/>
            <a:ext cx="1542602" cy="369332"/>
          </a:xfrm>
          <a:prstGeom prst="rect">
            <a:avLst/>
          </a:prstGeom>
          <a:noFill/>
        </p:spPr>
        <p:txBody>
          <a:bodyPr wrap="none" rtlCol="0">
            <a:spAutoFit/>
          </a:bodyPr>
          <a:lstStyle/>
          <a:p>
            <a:r>
              <a:rPr lang="en-US">
                <a:latin typeface="Segoe UI Semilight" panose="020B0402040204020203" pitchFamily="34" charset="0"/>
                <a:cs typeface="Segoe UI Semilight" panose="020B0402040204020203" pitchFamily="34" charset="0"/>
                <a:hlinkClick r:id="rId3"/>
              </a:rPr>
              <a:t>Image Source</a:t>
            </a:r>
            <a:endParaRPr lang="en-US">
              <a:latin typeface="Segoe UI Semilight" panose="020B0402040204020203" pitchFamily="34" charset="0"/>
              <a:cs typeface="Segoe UI Semilight" panose="020B0402040204020203" pitchFamily="34" charset="0"/>
            </a:endParaRPr>
          </a:p>
        </p:txBody>
      </p:sp>
      <p:pic>
        <p:nvPicPr>
          <p:cNvPr id="2052" name="Picture 4" descr="CSS selectors">
            <a:extLst>
              <a:ext uri="{FF2B5EF4-FFF2-40B4-BE49-F238E27FC236}">
                <a16:creationId xmlns:a16="http://schemas.microsoft.com/office/drawing/2014/main" id="{C7D035F8-7664-A047-9E8A-12376F8D1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187" y="1690688"/>
            <a:ext cx="7245625" cy="456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13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EA8C-F0FD-A845-88A9-9870FD40222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Segoe UI Semilight" panose="020B0402040204020203" pitchFamily="34" charset="0"/>
                <a:cs typeface="Segoe UI Semilight" panose="020B0402040204020203" pitchFamily="34" charset="0"/>
              </a:rPr>
              <a:t>Adding style to a page</a:t>
            </a:r>
          </a:p>
        </p:txBody>
      </p:sp>
      <p:pic>
        <p:nvPicPr>
          <p:cNvPr id="4" name="Picture 2" descr="Free Browser Chrome Clipart in AI, SVG, EPS or PSD">
            <a:extLst>
              <a:ext uri="{FF2B5EF4-FFF2-40B4-BE49-F238E27FC236}">
                <a16:creationId xmlns:a16="http://schemas.microsoft.com/office/drawing/2014/main" id="{C92D2D99-AB8B-934B-8248-250C0B1FC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657" y="1549345"/>
            <a:ext cx="7454725" cy="47454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175E88-BA92-E140-83B2-5667912D9B87}"/>
              </a:ext>
            </a:extLst>
          </p:cNvPr>
          <p:cNvSpPr txBox="1"/>
          <p:nvPr/>
        </p:nvSpPr>
        <p:spPr>
          <a:xfrm>
            <a:off x="4441911" y="2142710"/>
            <a:ext cx="3920882" cy="338554"/>
          </a:xfrm>
          <a:prstGeom prst="rect">
            <a:avLst/>
          </a:prstGeom>
          <a:noFill/>
        </p:spPr>
        <p:txBody>
          <a:bodyPr wrap="square" rtlCol="0">
            <a:spAutoFit/>
          </a:bodyPr>
          <a:lstStyle/>
          <a:p>
            <a:r>
              <a:rPr lang="en-US" sz="1600" err="1">
                <a:latin typeface="Segoe UI Semilight" panose="020B0402040204020203" pitchFamily="34" charset="0"/>
                <a:cs typeface="Segoe UI Semilight" panose="020B0402040204020203" pitchFamily="34" charset="0"/>
              </a:rPr>
              <a:t>github.dev</a:t>
            </a:r>
            <a:r>
              <a:rPr lang="en-US" sz="1600">
                <a:latin typeface="Segoe UI Semilight" panose="020B0402040204020203" pitchFamily="34" charset="0"/>
                <a:cs typeface="Segoe UI Semilight" panose="020B0402040204020203" pitchFamily="34" charset="0"/>
              </a:rPr>
              <a:t>/your-username/resume</a:t>
            </a:r>
          </a:p>
        </p:txBody>
      </p:sp>
      <p:pic>
        <p:nvPicPr>
          <p:cNvPr id="9" name="Picture 8">
            <a:extLst>
              <a:ext uri="{FF2B5EF4-FFF2-40B4-BE49-F238E27FC236}">
                <a16:creationId xmlns:a16="http://schemas.microsoft.com/office/drawing/2014/main" id="{EA6E355A-D859-0947-A9EC-06119321BBAA}"/>
              </a:ext>
            </a:extLst>
          </p:cNvPr>
          <p:cNvPicPr>
            <a:picLocks noChangeAspect="1"/>
          </p:cNvPicPr>
          <p:nvPr/>
        </p:nvPicPr>
        <p:blipFill rotWithShape="1">
          <a:blip r:embed="rId4"/>
          <a:srcRect r="4029" b="43238"/>
          <a:stretch/>
        </p:blipFill>
        <p:spPr>
          <a:xfrm>
            <a:off x="3265803" y="2600143"/>
            <a:ext cx="232772" cy="2931788"/>
          </a:xfrm>
          <a:prstGeom prst="rect">
            <a:avLst/>
          </a:prstGeom>
          <a:effectLst>
            <a:softEdge rad="31750"/>
          </a:effectLst>
        </p:spPr>
      </p:pic>
      <p:sp>
        <p:nvSpPr>
          <p:cNvPr id="11" name="TextBox 10">
            <a:extLst>
              <a:ext uri="{FF2B5EF4-FFF2-40B4-BE49-F238E27FC236}">
                <a16:creationId xmlns:a16="http://schemas.microsoft.com/office/drawing/2014/main" id="{B92CE4DE-1DB0-E645-BEB0-0016E106A5D0}"/>
              </a:ext>
            </a:extLst>
          </p:cNvPr>
          <p:cNvSpPr txBox="1"/>
          <p:nvPr/>
        </p:nvSpPr>
        <p:spPr>
          <a:xfrm>
            <a:off x="3511828" y="2891011"/>
            <a:ext cx="6076159" cy="3046988"/>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1. Create a new file called </a:t>
            </a:r>
            <a:r>
              <a:rPr lang="en-US" sz="1600" err="1">
                <a:latin typeface="Segoe UI Semilight" panose="020B0402040204020203" pitchFamily="34" charset="0"/>
                <a:cs typeface="Segoe UI Semilight" panose="020B0402040204020203" pitchFamily="34" charset="0"/>
              </a:rPr>
              <a:t>style.css</a:t>
            </a:r>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r>
              <a:rPr lang="en-US" sz="1600">
                <a:latin typeface="Segoe UI Semilight" panose="020B0402040204020203" pitchFamily="34" charset="0"/>
                <a:cs typeface="Segoe UI Semilight" panose="020B0402040204020203" pitchFamily="34" charset="0"/>
              </a:rPr>
              <a:t>2. Add your CSS to style your page </a:t>
            </a:r>
          </a:p>
          <a:p>
            <a:endParaRPr lang="en-US" sz="1600">
              <a:latin typeface="Segoe UI Semilight" panose="020B0402040204020203" pitchFamily="34" charset="0"/>
              <a:cs typeface="Segoe UI Semilight" panose="020B0402040204020203" pitchFamily="34" charset="0"/>
            </a:endParaRPr>
          </a:p>
          <a:p>
            <a:r>
              <a:rPr lang="en-US" sz="1600">
                <a:solidFill>
                  <a:srgbClr val="00B050"/>
                </a:solidFill>
                <a:latin typeface="Segoe UI Semilight" panose="020B0402040204020203" pitchFamily="34" charset="0"/>
                <a:cs typeface="Segoe UI Semilight" panose="020B0402040204020203" pitchFamily="34" charset="0"/>
              </a:rPr>
              <a:t>body</a:t>
            </a:r>
            <a:r>
              <a:rPr lang="en-US" sz="1600">
                <a:latin typeface="Segoe UI Semilight" panose="020B0402040204020203" pitchFamily="34" charset="0"/>
                <a:cs typeface="Segoe UI Semilight" panose="020B0402040204020203" pitchFamily="34" charset="0"/>
              </a:rPr>
              <a:t> {</a:t>
            </a:r>
          </a:p>
          <a:p>
            <a:r>
              <a:rPr lang="en-US" sz="1600">
                <a:latin typeface="Segoe UI Semilight" panose="020B0402040204020203" pitchFamily="34" charset="0"/>
                <a:cs typeface="Segoe UI Semilight" panose="020B0402040204020203" pitchFamily="34" charset="0"/>
              </a:rPr>
              <a:t>   </a:t>
            </a:r>
            <a:r>
              <a:rPr lang="en-US" sz="1600">
                <a:solidFill>
                  <a:schemeClr val="accent1">
                    <a:lumMod val="75000"/>
                  </a:schemeClr>
                </a:solidFill>
                <a:latin typeface="Segoe UI Semilight" panose="020B0402040204020203" pitchFamily="34" charset="0"/>
                <a:cs typeface="Segoe UI Semilight" panose="020B0402040204020203" pitchFamily="34" charset="0"/>
              </a:rPr>
              <a:t> font-family</a:t>
            </a:r>
            <a:r>
              <a:rPr lang="en-US" sz="1600">
                <a:latin typeface="Segoe UI Semilight" panose="020B0402040204020203" pitchFamily="34" charset="0"/>
                <a:cs typeface="Segoe UI Semilight" panose="020B0402040204020203" pitchFamily="34" charset="0"/>
              </a:rPr>
              <a:t>: ‘Segoe UI’, Tahoma, Geneva, Verdana, sans-serif;</a:t>
            </a:r>
          </a:p>
          <a:p>
            <a:r>
              <a:rPr lang="en-US" sz="1600">
                <a:latin typeface="Segoe UI Semilight" panose="020B0402040204020203" pitchFamily="34" charset="0"/>
                <a:cs typeface="Segoe UI Semilight" panose="020B0402040204020203" pitchFamily="34" charset="0"/>
              </a:rPr>
              <a:t>    </a:t>
            </a:r>
            <a:r>
              <a:rPr lang="en-US" sz="1600">
                <a:solidFill>
                  <a:schemeClr val="accent1">
                    <a:lumMod val="75000"/>
                  </a:schemeClr>
                </a:solidFill>
                <a:latin typeface="Segoe UI Semilight" panose="020B0402040204020203" pitchFamily="34" charset="0"/>
                <a:cs typeface="Segoe UI Semilight" panose="020B0402040204020203" pitchFamily="34" charset="0"/>
              </a:rPr>
              <a:t>font-size</a:t>
            </a:r>
            <a:r>
              <a:rPr lang="en-US" sz="1600">
                <a:latin typeface="Segoe UI Semilight" panose="020B0402040204020203" pitchFamily="34" charset="0"/>
                <a:cs typeface="Segoe UI Semilight" panose="020B0402040204020203" pitchFamily="34" charset="0"/>
              </a:rPr>
              <a:t>: 12px;</a:t>
            </a:r>
          </a:p>
          <a:p>
            <a:r>
              <a:rPr lang="en-US" sz="1600">
                <a:latin typeface="Segoe UI Semilight" panose="020B0402040204020203" pitchFamily="34" charset="0"/>
                <a:cs typeface="Segoe UI Semilight" panose="020B0402040204020203" pitchFamily="34" charset="0"/>
              </a:rPr>
              <a:t>    </a:t>
            </a:r>
            <a:r>
              <a:rPr lang="en-US" sz="1600">
                <a:solidFill>
                  <a:schemeClr val="accent1">
                    <a:lumMod val="75000"/>
                  </a:schemeClr>
                </a:solidFill>
                <a:latin typeface="Segoe UI Semilight" panose="020B0402040204020203" pitchFamily="34" charset="0"/>
                <a:cs typeface="Segoe UI Semilight" panose="020B0402040204020203" pitchFamily="34" charset="0"/>
              </a:rPr>
              <a:t>max-width</a:t>
            </a:r>
            <a:r>
              <a:rPr lang="en-US" sz="1600">
                <a:latin typeface="Segoe UI Semilight" panose="020B0402040204020203" pitchFamily="34" charset="0"/>
                <a:cs typeface="Segoe UI Semilight" panose="020B0402040204020203" pitchFamily="34" charset="0"/>
              </a:rPr>
              <a:t>: 960px;</a:t>
            </a:r>
          </a:p>
          <a:p>
            <a:r>
              <a:rPr lang="en-US" sz="1600">
                <a:latin typeface="Segoe UI Semilight" panose="020B0402040204020203" pitchFamily="34" charset="0"/>
                <a:cs typeface="Segoe UI Semilight" panose="020B0402040204020203" pitchFamily="34" charset="0"/>
              </a:rPr>
              <a:t>    </a:t>
            </a:r>
            <a:r>
              <a:rPr lang="en-US" sz="1600">
                <a:solidFill>
                  <a:schemeClr val="accent1">
                    <a:lumMod val="75000"/>
                  </a:schemeClr>
                </a:solidFill>
                <a:latin typeface="Segoe UI Semilight" panose="020B0402040204020203" pitchFamily="34" charset="0"/>
                <a:cs typeface="Segoe UI Semilight" panose="020B0402040204020203" pitchFamily="34" charset="0"/>
              </a:rPr>
              <a:t>margin</a:t>
            </a:r>
            <a:r>
              <a:rPr lang="en-US" sz="1600">
                <a:latin typeface="Segoe UI Semilight" panose="020B0402040204020203" pitchFamily="34" charset="0"/>
                <a:cs typeface="Segoe UI Semilight" panose="020B0402040204020203" pitchFamily="34" charset="0"/>
              </a:rPr>
              <a:t>: auto;</a:t>
            </a:r>
          </a:p>
          <a:p>
            <a:r>
              <a:rPr lang="en-US" sz="1600">
                <a:latin typeface="Segoe UI Semilight" panose="020B0402040204020203" pitchFamily="34" charset="0"/>
                <a:cs typeface="Segoe UI Semilight" panose="020B0402040204020203" pitchFamily="34" charset="0"/>
              </a:rPr>
              <a:t>}</a:t>
            </a:r>
          </a:p>
          <a:p>
            <a:r>
              <a:rPr lang="en-US" sz="1600">
                <a:latin typeface="Segoe UI Semilight" panose="020B0402040204020203" pitchFamily="34" charset="0"/>
                <a:cs typeface="Segoe UI Semilight" panose="020B0402040204020203" pitchFamily="34" charset="0"/>
              </a:rPr>
              <a:t>    </a:t>
            </a:r>
          </a:p>
          <a:p>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32797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EA8C-F0FD-A845-88A9-9870FD40222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Segoe UI Semilight" panose="020B0402040204020203" pitchFamily="34" charset="0"/>
                <a:cs typeface="Segoe UI Semilight" panose="020B0402040204020203" pitchFamily="34" charset="0"/>
              </a:rPr>
              <a:t>Sizing</a:t>
            </a:r>
          </a:p>
        </p:txBody>
      </p:sp>
      <p:pic>
        <p:nvPicPr>
          <p:cNvPr id="4" name="Picture 2" descr="Free Browser Chrome Clipart in AI, SVG, EPS or PSD">
            <a:extLst>
              <a:ext uri="{FF2B5EF4-FFF2-40B4-BE49-F238E27FC236}">
                <a16:creationId xmlns:a16="http://schemas.microsoft.com/office/drawing/2014/main" id="{C92D2D99-AB8B-934B-8248-250C0B1FC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718" y="1486567"/>
            <a:ext cx="8236604" cy="52431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175E88-BA92-E140-83B2-5667912D9B87}"/>
              </a:ext>
            </a:extLst>
          </p:cNvPr>
          <p:cNvSpPr txBox="1"/>
          <p:nvPr/>
        </p:nvSpPr>
        <p:spPr>
          <a:xfrm>
            <a:off x="4441911" y="2142710"/>
            <a:ext cx="3920882" cy="338554"/>
          </a:xfrm>
          <a:prstGeom prst="rect">
            <a:avLst/>
          </a:prstGeom>
          <a:noFill/>
        </p:spPr>
        <p:txBody>
          <a:bodyPr wrap="square" rtlCol="0">
            <a:spAutoFit/>
          </a:bodyPr>
          <a:lstStyle/>
          <a:p>
            <a:r>
              <a:rPr lang="en-US" sz="1600" err="1">
                <a:latin typeface="Segoe UI Semilight" panose="020B0402040204020203" pitchFamily="34" charset="0"/>
                <a:cs typeface="Segoe UI Semilight" panose="020B0402040204020203" pitchFamily="34" charset="0"/>
              </a:rPr>
              <a:t>github.dev</a:t>
            </a:r>
            <a:r>
              <a:rPr lang="en-US" sz="1600">
                <a:latin typeface="Segoe UI Semilight" panose="020B0402040204020203" pitchFamily="34" charset="0"/>
                <a:cs typeface="Segoe UI Semilight" panose="020B0402040204020203" pitchFamily="34" charset="0"/>
              </a:rPr>
              <a:t>/your-username/resume</a:t>
            </a:r>
          </a:p>
        </p:txBody>
      </p:sp>
      <p:pic>
        <p:nvPicPr>
          <p:cNvPr id="9" name="Picture 8">
            <a:extLst>
              <a:ext uri="{FF2B5EF4-FFF2-40B4-BE49-F238E27FC236}">
                <a16:creationId xmlns:a16="http://schemas.microsoft.com/office/drawing/2014/main" id="{EA6E355A-D859-0947-A9EC-06119321BBAA}"/>
              </a:ext>
            </a:extLst>
          </p:cNvPr>
          <p:cNvPicPr>
            <a:picLocks noChangeAspect="1"/>
          </p:cNvPicPr>
          <p:nvPr/>
        </p:nvPicPr>
        <p:blipFill rotWithShape="1">
          <a:blip r:embed="rId4"/>
          <a:srcRect r="4029" b="43238"/>
          <a:stretch/>
        </p:blipFill>
        <p:spPr>
          <a:xfrm>
            <a:off x="3186291" y="2626646"/>
            <a:ext cx="261774" cy="3297075"/>
          </a:xfrm>
          <a:prstGeom prst="rect">
            <a:avLst/>
          </a:prstGeom>
          <a:effectLst>
            <a:softEdge rad="31750"/>
          </a:effectLst>
        </p:spPr>
      </p:pic>
      <p:sp>
        <p:nvSpPr>
          <p:cNvPr id="11" name="TextBox 10">
            <a:extLst>
              <a:ext uri="{FF2B5EF4-FFF2-40B4-BE49-F238E27FC236}">
                <a16:creationId xmlns:a16="http://schemas.microsoft.com/office/drawing/2014/main" id="{B92CE4DE-1DB0-E645-BEB0-0016E106A5D0}"/>
              </a:ext>
            </a:extLst>
          </p:cNvPr>
          <p:cNvSpPr txBox="1"/>
          <p:nvPr/>
        </p:nvSpPr>
        <p:spPr>
          <a:xfrm>
            <a:off x="3564836" y="2734645"/>
            <a:ext cx="6076159" cy="3539430"/>
          </a:xfrm>
          <a:prstGeom prst="rect">
            <a:avLst/>
          </a:prstGeom>
          <a:noFill/>
        </p:spPr>
        <p:txBody>
          <a:bodyPr wrap="square" rtlCol="0">
            <a:spAutoFit/>
          </a:bodyPr>
          <a:lstStyle/>
          <a:p>
            <a:r>
              <a:rPr lang="en-US" sz="1400">
                <a:solidFill>
                  <a:srgbClr val="00B050"/>
                </a:solidFill>
                <a:effectLst/>
                <a:latin typeface="Segoe UI Semilight" panose="020B0402040204020203" pitchFamily="34" charset="0"/>
                <a:cs typeface="Segoe UI Semilight" panose="020B0402040204020203" pitchFamily="34" charset="0"/>
              </a:rPr>
              <a:t>h1</a:t>
            </a:r>
            <a:r>
              <a:rPr lang="en-US" sz="1400">
                <a:latin typeface="Segoe UI Semilight" panose="020B0402040204020203" pitchFamily="34" charset="0"/>
                <a:cs typeface="Segoe UI Semilight" panose="020B0402040204020203" pitchFamily="34" charset="0"/>
              </a:rPr>
              <a:t> { </a:t>
            </a:r>
          </a:p>
          <a:p>
            <a:r>
              <a:rPr lang="en-US" sz="1400">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font-size</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3em</a:t>
            </a:r>
            <a:r>
              <a:rPr lang="en-US" sz="1400">
                <a:latin typeface="Segoe UI Semilight" panose="020B0402040204020203" pitchFamily="34" charset="0"/>
                <a:cs typeface="Segoe UI Semilight" panose="020B0402040204020203" pitchFamily="34" charset="0"/>
              </a:rPr>
              <a:t>;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letter-spacing</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.6em</a:t>
            </a:r>
            <a:r>
              <a:rPr lang="en-US" sz="1400">
                <a:latin typeface="Segoe UI Semilight" panose="020B0402040204020203" pitchFamily="34" charset="0"/>
                <a:cs typeface="Segoe UI Semilight" panose="020B0402040204020203" pitchFamily="34" charset="0"/>
              </a:rPr>
              <a:t>;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padding-top</a:t>
            </a:r>
            <a:r>
              <a:rPr lang="en-US" sz="1400">
                <a:effectLst/>
                <a:latin typeface="Segoe UI Semilight" panose="020B0402040204020203" pitchFamily="34" charset="0"/>
                <a:cs typeface="Segoe UI Semilight" panose="020B0402040204020203" pitchFamily="34" charset="0"/>
              </a:rPr>
              <a:t>: 1em;</a:t>
            </a:r>
            <a:endParaRPr lang="en-US" sz="1400">
              <a:latin typeface="Segoe UI Semilight" panose="020B0402040204020203" pitchFamily="34" charset="0"/>
              <a:cs typeface="Segoe UI Semilight" panose="020B0402040204020203" pitchFamily="34" charset="0"/>
            </a:endParaRP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padding-bottom</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1em</a:t>
            </a:r>
            <a:r>
              <a:rPr lang="en-US" sz="1400">
                <a:latin typeface="Segoe UI Semilight" panose="020B0402040204020203" pitchFamily="34" charset="0"/>
                <a:cs typeface="Segoe UI Semilight" panose="020B0402040204020203" pitchFamily="34" charset="0"/>
              </a:rPr>
              <a:t>; </a:t>
            </a:r>
          </a:p>
          <a:p>
            <a:r>
              <a:rPr lang="en-US" sz="1400">
                <a:latin typeface="Segoe UI Semilight" panose="020B0402040204020203" pitchFamily="34" charset="0"/>
                <a:cs typeface="Segoe UI Semilight" panose="020B0402040204020203" pitchFamily="34" charset="0"/>
              </a:rPr>
              <a:t>} </a:t>
            </a:r>
          </a:p>
          <a:p>
            <a:r>
              <a:rPr lang="en-US" sz="1400">
                <a:solidFill>
                  <a:srgbClr val="00B050"/>
                </a:solidFill>
                <a:effectLst/>
                <a:latin typeface="Segoe UI Semilight" panose="020B0402040204020203" pitchFamily="34" charset="0"/>
                <a:cs typeface="Segoe UI Semilight" panose="020B0402040204020203" pitchFamily="34" charset="0"/>
              </a:rPr>
              <a:t>h2</a:t>
            </a:r>
            <a:r>
              <a:rPr lang="en-US" sz="1400">
                <a:latin typeface="Segoe UI Semilight" panose="020B0402040204020203" pitchFamily="34" charset="0"/>
                <a:cs typeface="Segoe UI Semilight" panose="020B0402040204020203" pitchFamily="34" charset="0"/>
              </a:rPr>
              <a:t> {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font-size</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1.5em</a:t>
            </a:r>
            <a:r>
              <a:rPr lang="en-US" sz="1400">
                <a:latin typeface="Segoe UI Semilight" panose="020B0402040204020203" pitchFamily="34" charset="0"/>
                <a:cs typeface="Segoe UI Semilight" panose="020B0402040204020203" pitchFamily="34" charset="0"/>
              </a:rPr>
              <a:t>;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padding-bottom</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1em</a:t>
            </a:r>
            <a:r>
              <a:rPr lang="en-US" sz="1400">
                <a:latin typeface="Segoe UI Semilight" panose="020B0402040204020203" pitchFamily="34" charset="0"/>
                <a:cs typeface="Segoe UI Semilight" panose="020B0402040204020203" pitchFamily="34" charset="0"/>
              </a:rPr>
              <a:t>; </a:t>
            </a:r>
          </a:p>
          <a:p>
            <a:r>
              <a:rPr lang="en-US" sz="1400">
                <a:latin typeface="Segoe UI Semilight" panose="020B0402040204020203" pitchFamily="34" charset="0"/>
                <a:cs typeface="Segoe UI Semilight" panose="020B0402040204020203" pitchFamily="34" charset="0"/>
              </a:rPr>
              <a:t>} </a:t>
            </a:r>
          </a:p>
          <a:p>
            <a:r>
              <a:rPr lang="en-US" sz="1400">
                <a:solidFill>
                  <a:srgbClr val="00B050"/>
                </a:solidFill>
                <a:effectLst/>
                <a:latin typeface="Segoe UI Semilight" panose="020B0402040204020203" pitchFamily="34" charset="0"/>
                <a:cs typeface="Segoe UI Semilight" panose="020B0402040204020203" pitchFamily="34" charset="0"/>
              </a:rPr>
              <a:t>h3</a:t>
            </a:r>
            <a:r>
              <a:rPr lang="en-US" sz="1400">
                <a:latin typeface="Segoe UI Semilight" panose="020B0402040204020203" pitchFamily="34" charset="0"/>
                <a:cs typeface="Segoe UI Semilight" panose="020B0402040204020203" pitchFamily="34" charset="0"/>
              </a:rPr>
              <a:t> {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font-size</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1em</a:t>
            </a:r>
            <a:r>
              <a:rPr lang="en-US" sz="1400">
                <a:latin typeface="Segoe UI Semilight" panose="020B0402040204020203" pitchFamily="34" charset="0"/>
                <a:cs typeface="Segoe UI Semilight" panose="020B0402040204020203" pitchFamily="34" charset="0"/>
              </a:rPr>
              <a:t>; </a:t>
            </a:r>
          </a:p>
          <a:p>
            <a:r>
              <a:rPr lang="en-US" sz="1400">
                <a:effectLst/>
                <a:latin typeface="Segoe UI Semilight" panose="020B0402040204020203" pitchFamily="34" charset="0"/>
                <a:cs typeface="Segoe UI Semilight" panose="020B0402040204020203" pitchFamily="34" charset="0"/>
              </a:rPr>
              <a:t>  </a:t>
            </a:r>
            <a:r>
              <a:rPr lang="en-US" sz="1400">
                <a:solidFill>
                  <a:schemeClr val="accent1">
                    <a:lumMod val="75000"/>
                  </a:schemeClr>
                </a:solidFill>
                <a:effectLst/>
                <a:latin typeface="Segoe UI Semilight" panose="020B0402040204020203" pitchFamily="34" charset="0"/>
                <a:cs typeface="Segoe UI Semilight" panose="020B0402040204020203" pitchFamily="34" charset="0"/>
              </a:rPr>
              <a:t>padding-bottom</a:t>
            </a:r>
            <a:r>
              <a:rPr lang="en-US" sz="1400">
                <a:effectLst/>
                <a:latin typeface="Segoe UI Semilight" panose="020B0402040204020203" pitchFamily="34" charset="0"/>
                <a:cs typeface="Segoe UI Semilight" panose="020B0402040204020203" pitchFamily="34" charset="0"/>
              </a:rPr>
              <a:t>:</a:t>
            </a:r>
            <a:r>
              <a:rPr lang="en-US" sz="1400">
                <a:latin typeface="Segoe UI Semilight" panose="020B0402040204020203" pitchFamily="34" charset="0"/>
                <a:cs typeface="Segoe UI Semilight" panose="020B0402040204020203" pitchFamily="34" charset="0"/>
              </a:rPr>
              <a:t> </a:t>
            </a:r>
            <a:r>
              <a:rPr lang="en-US" sz="1400">
                <a:effectLst/>
                <a:latin typeface="Segoe UI Semilight" panose="020B0402040204020203" pitchFamily="34" charset="0"/>
                <a:cs typeface="Segoe UI Semilight" panose="020B0402040204020203" pitchFamily="34" charset="0"/>
              </a:rPr>
              <a:t>1em</a:t>
            </a:r>
            <a:r>
              <a:rPr lang="en-US" sz="1400">
                <a:latin typeface="Segoe UI Semilight" panose="020B0402040204020203" pitchFamily="34" charset="0"/>
                <a:cs typeface="Segoe UI Semilight" panose="020B0402040204020203" pitchFamily="34" charset="0"/>
              </a:rPr>
              <a:t>; </a:t>
            </a:r>
          </a:p>
          <a:p>
            <a:r>
              <a:rPr lang="en-US" sz="1400">
                <a:latin typeface="Segoe UI Semilight" panose="020B0402040204020203" pitchFamily="34" charset="0"/>
                <a:cs typeface="Segoe UI Semilight" panose="020B0402040204020203" pitchFamily="34" charset="0"/>
              </a:rPr>
              <a:t>}</a:t>
            </a:r>
          </a:p>
          <a:p>
            <a:r>
              <a:rPr lang="en-US" sz="1400">
                <a:latin typeface="Segoe UI Semilight" panose="020B0402040204020203" pitchFamily="34" charset="0"/>
                <a:cs typeface="Segoe UI Semilight" panose="020B0402040204020203" pitchFamily="34" charset="0"/>
              </a:rPr>
              <a:t>    </a:t>
            </a:r>
          </a:p>
          <a:p>
            <a:endParaRPr lang="en-US" sz="14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63434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7EA8C-F0FD-A845-88A9-9870FD40222B}"/>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Segoe UI Semilight" panose="020B0402040204020203" pitchFamily="34" charset="0"/>
                <a:cs typeface="Segoe UI Semilight" panose="020B0402040204020203" pitchFamily="34" charset="0"/>
              </a:rPr>
              <a:t>Using CSS grids</a:t>
            </a:r>
          </a:p>
        </p:txBody>
      </p:sp>
      <p:pic>
        <p:nvPicPr>
          <p:cNvPr id="5" name="Picture 4" descr="Text&#10;&#10;Description automatically generated with low confidence">
            <a:extLst>
              <a:ext uri="{FF2B5EF4-FFF2-40B4-BE49-F238E27FC236}">
                <a16:creationId xmlns:a16="http://schemas.microsoft.com/office/drawing/2014/main" id="{9CB45117-3588-BF42-90CF-0B283F797AC5}"/>
              </a:ext>
            </a:extLst>
          </p:cNvPr>
          <p:cNvPicPr>
            <a:picLocks noChangeAspect="1"/>
          </p:cNvPicPr>
          <p:nvPr/>
        </p:nvPicPr>
        <p:blipFill>
          <a:blip r:embed="rId3"/>
          <a:stretch>
            <a:fillRect/>
          </a:stretch>
        </p:blipFill>
        <p:spPr>
          <a:xfrm>
            <a:off x="434043" y="2365285"/>
            <a:ext cx="5322643" cy="3938756"/>
          </a:xfrm>
          <a:prstGeom prst="rect">
            <a:avLst/>
          </a:prstGeom>
        </p:spPr>
      </p:pic>
      <p:pic>
        <p:nvPicPr>
          <p:cNvPr id="6" name="Picture 5">
            <a:extLst>
              <a:ext uri="{FF2B5EF4-FFF2-40B4-BE49-F238E27FC236}">
                <a16:creationId xmlns:a16="http://schemas.microsoft.com/office/drawing/2014/main" id="{DB7FF688-264D-C04B-B495-8C6B93219D57}"/>
              </a:ext>
            </a:extLst>
          </p:cNvPr>
          <p:cNvPicPr>
            <a:picLocks noChangeAspect="1"/>
          </p:cNvPicPr>
          <p:nvPr/>
        </p:nvPicPr>
        <p:blipFill>
          <a:blip r:embed="rId4"/>
          <a:stretch>
            <a:fillRect/>
          </a:stretch>
        </p:blipFill>
        <p:spPr>
          <a:xfrm>
            <a:off x="6182505" y="2950451"/>
            <a:ext cx="5828261" cy="2768423"/>
          </a:xfrm>
          <a:prstGeom prst="rect">
            <a:avLst/>
          </a:prstGeom>
        </p:spPr>
      </p:pic>
    </p:spTree>
    <p:extLst>
      <p:ext uri="{BB962C8B-B14F-4D97-AF65-F5344CB8AC3E}">
        <p14:creationId xmlns:p14="http://schemas.microsoft.com/office/powerpoint/2010/main" val="765478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7EA8C-F0FD-A845-88A9-9870FD40222B}"/>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Controlling spacing with the box model</a:t>
            </a:r>
          </a:p>
        </p:txBody>
      </p:sp>
      <p:pic>
        <p:nvPicPr>
          <p:cNvPr id="6146" name="Picture 2" descr="The box model with Hello world text in the middle, padding indicated between the text and border, and margin indicated between the border and the outside">
            <a:extLst>
              <a:ext uri="{FF2B5EF4-FFF2-40B4-BE49-F238E27FC236}">
                <a16:creationId xmlns:a16="http://schemas.microsoft.com/office/drawing/2014/main" id="{BE35FBAA-0F47-F744-B0C4-363C8CEF3D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113364"/>
            <a:ext cx="10512547" cy="39144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1FF27A-2472-344F-97F9-2B77FD8847AA}"/>
              </a:ext>
            </a:extLst>
          </p:cNvPr>
          <p:cNvSpPr txBox="1"/>
          <p:nvPr/>
        </p:nvSpPr>
        <p:spPr>
          <a:xfrm>
            <a:off x="11847443" y="20938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9290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88ECFC-38DA-843A-CFEF-2EE56C7026D4}"/>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81F2C"/>
                </a:solidFill>
                <a:effectLst/>
                <a:uLnTx/>
                <a:uFillTx/>
                <a:latin typeface="Segoe UI Semibold" panose="020B0502040204020203" pitchFamily="34" charset="0"/>
                <a:ea typeface="+mj-ea"/>
                <a:cs typeface="Segoe UI Semibold" panose="020B0502040204020203" pitchFamily="34" charset="0"/>
              </a:rPr>
              <a:t>Code of Conduct</a:t>
            </a:r>
          </a:p>
        </p:txBody>
      </p:sp>
      <p:sp>
        <p:nvSpPr>
          <p:cNvPr id="8" name="Rectangle 7">
            <a:extLst>
              <a:ext uri="{FF2B5EF4-FFF2-40B4-BE49-F238E27FC236}">
                <a16:creationId xmlns:a16="http://schemas.microsoft.com/office/drawing/2014/main" id="{11A04094-195A-09FD-2A14-C958FF97AC37}"/>
              </a:ext>
              <a:ext uri="{C183D7F6-B498-43B3-948B-1728B52AA6E4}">
                <adec:decorative xmlns:adec="http://schemas.microsoft.com/office/drawing/2017/decorative" val="1"/>
              </a:ext>
            </a:extLst>
          </p:cNvPr>
          <p:cNvSpPr/>
          <p:nvPr/>
        </p:nvSpPr>
        <p:spPr>
          <a:xfrm>
            <a:off x="991599" y="1382794"/>
            <a:ext cx="1017082"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9" name="Text Placeholder 3">
            <a:extLst>
              <a:ext uri="{FF2B5EF4-FFF2-40B4-BE49-F238E27FC236}">
                <a16:creationId xmlns:a16="http://schemas.microsoft.com/office/drawing/2014/main" id="{0656BBFC-5E74-EE65-E918-D65B63482766}"/>
              </a:ext>
            </a:extLst>
          </p:cNvPr>
          <p:cNvSpPr>
            <a:spLocks noGrp="1"/>
          </p:cNvSpPr>
          <p:nvPr>
            <p:ph type="body" sz="quarter" idx="10"/>
          </p:nvPr>
        </p:nvSpPr>
        <p:spPr>
          <a:xfrm>
            <a:off x="991599" y="1863190"/>
            <a:ext cx="9756349" cy="3967240"/>
          </a:xfrm>
        </p:spPr>
        <p:txBody>
          <a:bodyPr/>
          <a:lstStyle/>
          <a:p>
            <a:pPr marL="342900" marR="0" indent="-342900" fontAlgn="base">
              <a:buFont typeface="Arial" panose="020B0604020202020204" pitchFamily="34" charset="0"/>
              <a:buChar char="•"/>
            </a:pPr>
            <a:r>
              <a:rPr lang="en-US" dirty="0"/>
              <a:t>Be respectful of different viewpoints and experiences.</a:t>
            </a:r>
          </a:p>
          <a:p>
            <a:pPr marL="342900" marR="0" indent="-342900" fontAlgn="base">
              <a:buFont typeface="Arial" panose="020B0604020202020204" pitchFamily="34" charset="0"/>
              <a:buChar char="•"/>
            </a:pPr>
            <a:r>
              <a:rPr lang="en-US" dirty="0"/>
              <a:t>Please mute your mic during the entire session if there is disturbance from the mic.</a:t>
            </a:r>
          </a:p>
          <a:p>
            <a:pPr marL="342900" marR="0" indent="-342900" fontAlgn="base">
              <a:buFont typeface="Arial" panose="020B0604020202020204" pitchFamily="34" charset="0"/>
              <a:buChar char="•"/>
            </a:pPr>
            <a:r>
              <a:rPr lang="en-US" dirty="0"/>
              <a:t>If you feel any doubts in the middle of session, feel free to raise your hand or drop your doubts on the </a:t>
            </a:r>
            <a:r>
              <a:rPr lang="en-US" dirty="0" err="1"/>
              <a:t>chatbox</a:t>
            </a:r>
            <a:r>
              <a:rPr lang="en-US" dirty="0"/>
              <a:t> or unmute and ask directly.</a:t>
            </a:r>
          </a:p>
          <a:p>
            <a:pPr marL="342900" marR="0" indent="-342900" fontAlgn="base">
              <a:buFont typeface="Arial" panose="020B0604020202020204" pitchFamily="34" charset="0"/>
              <a:buChar char="•"/>
            </a:pPr>
            <a:r>
              <a:rPr lang="en-US" dirty="0"/>
              <a:t>It's not mandatory but if possible turn your camera at the end of session when requested to take some snapshots of this workshop. </a:t>
            </a:r>
            <a:endParaRPr lang="en-US" sz="4000" dirty="0">
              <a:effectLst/>
              <a:latin typeface="+mn-lt"/>
              <a:ea typeface="Times New Roman" panose="02020603050405020304" pitchFamily="18" charset="0"/>
            </a:endParaRPr>
          </a:p>
        </p:txBody>
      </p:sp>
    </p:spTree>
    <p:extLst>
      <p:ext uri="{BB962C8B-B14F-4D97-AF65-F5344CB8AC3E}">
        <p14:creationId xmlns:p14="http://schemas.microsoft.com/office/powerpoint/2010/main" val="2309529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EDA4-91E2-904D-9EF1-EAA92381C7C0}"/>
              </a:ext>
            </a:extLst>
          </p:cNvPr>
          <p:cNvSpPr>
            <a:spLocks noGrp="1"/>
          </p:cNvSpPr>
          <p:nvPr>
            <p:ph type="title"/>
          </p:nvPr>
        </p:nvSpPr>
        <p:spPr/>
        <p:txBody>
          <a:bodyPr/>
          <a:lstStyle/>
          <a:p>
            <a:r>
              <a:rPr lang="en-US">
                <a:latin typeface="Segoe UI Semilight" panose="020B0402040204020203" pitchFamily="34" charset="0"/>
                <a:cs typeface="Segoe UI Semilight" panose="020B0402040204020203" pitchFamily="34" charset="0"/>
              </a:rPr>
              <a:t>Selecting an element by ID</a:t>
            </a:r>
          </a:p>
        </p:txBody>
      </p:sp>
      <p:pic>
        <p:nvPicPr>
          <p:cNvPr id="4" name="Picture 3">
            <a:extLst>
              <a:ext uri="{FF2B5EF4-FFF2-40B4-BE49-F238E27FC236}">
                <a16:creationId xmlns:a16="http://schemas.microsoft.com/office/drawing/2014/main" id="{97233549-E72C-3141-B1E0-334CD0358B7D}"/>
              </a:ext>
            </a:extLst>
          </p:cNvPr>
          <p:cNvPicPr>
            <a:picLocks noChangeAspect="1"/>
          </p:cNvPicPr>
          <p:nvPr/>
        </p:nvPicPr>
        <p:blipFill>
          <a:blip r:embed="rId3"/>
          <a:stretch>
            <a:fillRect/>
          </a:stretch>
        </p:blipFill>
        <p:spPr>
          <a:xfrm>
            <a:off x="1219475" y="2433707"/>
            <a:ext cx="6504379" cy="2072032"/>
          </a:xfrm>
          <a:prstGeom prst="rect">
            <a:avLst/>
          </a:prstGeom>
        </p:spPr>
      </p:pic>
      <p:cxnSp>
        <p:nvCxnSpPr>
          <p:cNvPr id="6" name="Straight Arrow Connector 5">
            <a:extLst>
              <a:ext uri="{FF2B5EF4-FFF2-40B4-BE49-F238E27FC236}">
                <a16:creationId xmlns:a16="http://schemas.microsoft.com/office/drawing/2014/main" id="{552BF490-AAB0-AC4C-A718-D1D94B3F035D}"/>
              </a:ext>
            </a:extLst>
          </p:cNvPr>
          <p:cNvCxnSpPr>
            <a:cxnSpLocks/>
          </p:cNvCxnSpPr>
          <p:nvPr/>
        </p:nvCxnSpPr>
        <p:spPr>
          <a:xfrm flipH="1" flipV="1">
            <a:off x="2491409" y="3246783"/>
            <a:ext cx="2305878" cy="1762539"/>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833CAD-AA7E-1B4C-9603-94D411DFD3DB}"/>
              </a:ext>
            </a:extLst>
          </p:cNvPr>
          <p:cNvSpPr txBox="1"/>
          <p:nvPr/>
        </p:nvSpPr>
        <p:spPr>
          <a:xfrm>
            <a:off x="4804813" y="5009322"/>
            <a:ext cx="1291187" cy="369332"/>
          </a:xfrm>
          <a:prstGeom prst="rect">
            <a:avLst/>
          </a:prstGeom>
          <a:noFill/>
        </p:spPr>
        <p:txBody>
          <a:bodyPr wrap="none" rtlCol="0">
            <a:spAutoFit/>
          </a:bodyPr>
          <a:lstStyle/>
          <a:p>
            <a:r>
              <a:rPr lang="en-US">
                <a:latin typeface="Segoe UI Semilight" panose="020B0402040204020203" pitchFamily="34" charset="0"/>
                <a:cs typeface="Segoe UI Semilight" panose="020B0402040204020203" pitchFamily="34" charset="0"/>
              </a:rPr>
              <a:t>id property</a:t>
            </a:r>
          </a:p>
        </p:txBody>
      </p:sp>
    </p:spTree>
    <p:extLst>
      <p:ext uri="{BB962C8B-B14F-4D97-AF65-F5344CB8AC3E}">
        <p14:creationId xmlns:p14="http://schemas.microsoft.com/office/powerpoint/2010/main" val="1051392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3" name="Picture 2" descr="Free Browser Chrome Clipart in AI, SVG, EPS or PSD">
            <a:extLst>
              <a:ext uri="{FF2B5EF4-FFF2-40B4-BE49-F238E27FC236}">
                <a16:creationId xmlns:a16="http://schemas.microsoft.com/office/drawing/2014/main" id="{464E3B65-EBA6-0A42-9D7D-43875F4F0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008" y="195469"/>
            <a:ext cx="9243983" cy="64670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32BF4C-B8D1-B747-933A-74938221627A}"/>
              </a:ext>
            </a:extLst>
          </p:cNvPr>
          <p:cNvPicPr>
            <a:picLocks noChangeAspect="1"/>
          </p:cNvPicPr>
          <p:nvPr/>
        </p:nvPicPr>
        <p:blipFill>
          <a:blip r:embed="rId4"/>
          <a:stretch>
            <a:fillRect/>
          </a:stretch>
        </p:blipFill>
        <p:spPr>
          <a:xfrm>
            <a:off x="3012046" y="1748458"/>
            <a:ext cx="6366265" cy="4016237"/>
          </a:xfrm>
          <a:prstGeom prst="rect">
            <a:avLst/>
          </a:prstGeom>
        </p:spPr>
      </p:pic>
    </p:spTree>
    <p:extLst>
      <p:ext uri="{BB962C8B-B14F-4D97-AF65-F5344CB8AC3E}">
        <p14:creationId xmlns:p14="http://schemas.microsoft.com/office/powerpoint/2010/main" val="2602390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DCDA8"/>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F2D709-46EB-3F4E-B591-DC278510EA73}"/>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Segoe UI Semilight" panose="020B0402040204020203" pitchFamily="34" charset="0"/>
                <a:cs typeface="Segoe UI Semilight" panose="020B0402040204020203" pitchFamily="34" charset="0"/>
              </a:rPr>
              <a:t>Creating your website</a:t>
            </a:r>
          </a:p>
        </p:txBody>
      </p:sp>
      <p:pic>
        <p:nvPicPr>
          <p:cNvPr id="7170" name="Picture 2" descr="The GitHub Pages settings page, showing the main branch selected as the source.">
            <a:extLst>
              <a:ext uri="{FF2B5EF4-FFF2-40B4-BE49-F238E27FC236}">
                <a16:creationId xmlns:a16="http://schemas.microsoft.com/office/drawing/2014/main" id="{65D5A553-6EBC-AC4A-BE4D-BF582B1176B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756509"/>
            <a:ext cx="10512547" cy="262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4493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7CC9D3-6D06-492E-9941-948ADABFD2AA}"/>
              </a:ext>
            </a:extLst>
          </p:cNvPr>
          <p:cNvSpPr txBox="1"/>
          <p:nvPr/>
        </p:nvSpPr>
        <p:spPr>
          <a:xfrm>
            <a:off x="505707" y="1097446"/>
            <a:ext cx="10888434" cy="1015663"/>
          </a:xfrm>
          <a:prstGeom prst="rect">
            <a:avLst/>
          </a:prstGeom>
          <a:noFill/>
        </p:spPr>
        <p:txBody>
          <a:bodyPr wrap="square">
            <a:spAutoFit/>
          </a:bodyPr>
          <a:lstStyle/>
          <a:p>
            <a:r>
              <a:rPr lang="en-US" sz="2000" b="0" i="0" dirty="0">
                <a:solidFill>
                  <a:schemeClr val="tx1">
                    <a:lumMod val="50000"/>
                    <a:lumOff val="50000"/>
                  </a:schemeClr>
                </a:solidFill>
                <a:effectLst/>
                <a:latin typeface="Roboto" panose="02000000000000000000" pitchFamily="2" charset="0"/>
              </a:rPr>
              <a:t>GitHub is a for-profit company that offers a cloud-based Git repository hosting service. Essentially, it makes it a lot easier for individuals and teams to use Git for version control and collaboration.</a:t>
            </a:r>
            <a:endParaRPr lang="en-IN" sz="2000" dirty="0">
              <a:solidFill>
                <a:schemeClr val="tx1">
                  <a:lumMod val="50000"/>
                  <a:lumOff val="50000"/>
                </a:schemeClr>
              </a:solidFill>
            </a:endParaRPr>
          </a:p>
        </p:txBody>
      </p:sp>
      <p:sp>
        <p:nvSpPr>
          <p:cNvPr id="6" name="Title 1">
            <a:extLst>
              <a:ext uri="{FF2B5EF4-FFF2-40B4-BE49-F238E27FC236}">
                <a16:creationId xmlns:a16="http://schemas.microsoft.com/office/drawing/2014/main" id="{AA32DDF6-59D9-4CB7-ACCE-4B18D4BB529D}"/>
              </a:ext>
            </a:extLst>
          </p:cNvPr>
          <p:cNvSpPr>
            <a:spLocks noGrp="1"/>
          </p:cNvSpPr>
          <p:nvPr>
            <p:ph type="title"/>
          </p:nvPr>
        </p:nvSpPr>
        <p:spPr>
          <a:xfrm>
            <a:off x="568460" y="448610"/>
            <a:ext cx="6637867" cy="387798"/>
          </a:xfrm>
        </p:spPr>
        <p:txBody>
          <a:bodyPr/>
          <a:lstStyle/>
          <a:p>
            <a:r>
              <a:rPr lang="en-IN" sz="2800" b="1" dirty="0">
                <a:latin typeface="Segoe UI Semilight"/>
                <a:cs typeface="Segoe UI Semilight"/>
              </a:rPr>
              <a:t>Benefits of GitHub Student developer Pack.</a:t>
            </a:r>
            <a:endParaRPr lang="en-US" sz="2800" b="1" dirty="0"/>
          </a:p>
        </p:txBody>
      </p:sp>
      <p:pic>
        <p:nvPicPr>
          <p:cNvPr id="1026" name="Picture 2" descr="The GitHub homepage">
            <a:extLst>
              <a:ext uri="{FF2B5EF4-FFF2-40B4-BE49-F238E27FC236}">
                <a16:creationId xmlns:a16="http://schemas.microsoft.com/office/drawing/2014/main" id="{8BB6E485-3617-42D9-832C-5297FACD8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452" y="2229654"/>
            <a:ext cx="5787277" cy="32431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728358-210A-4AB9-A78D-61E50D1E252D}"/>
              </a:ext>
            </a:extLst>
          </p:cNvPr>
          <p:cNvSpPr txBox="1"/>
          <p:nvPr/>
        </p:nvSpPr>
        <p:spPr>
          <a:xfrm>
            <a:off x="6591599" y="3145427"/>
            <a:ext cx="6736976" cy="400110"/>
          </a:xfrm>
          <a:prstGeom prst="rect">
            <a:avLst/>
          </a:prstGeom>
          <a:noFill/>
        </p:spPr>
        <p:txBody>
          <a:bodyPr wrap="square">
            <a:spAutoFit/>
          </a:bodyPr>
          <a:lstStyle/>
          <a:p>
            <a:r>
              <a:rPr lang="en-IN" sz="2000" dirty="0">
                <a:hlinkClick r:id="rId3"/>
              </a:rPr>
              <a:t>https://education.github.com/benefits</a:t>
            </a:r>
            <a:endParaRPr lang="en-IN" sz="2000" dirty="0"/>
          </a:p>
        </p:txBody>
      </p:sp>
    </p:spTree>
    <p:extLst>
      <p:ext uri="{BB962C8B-B14F-4D97-AF65-F5344CB8AC3E}">
        <p14:creationId xmlns:p14="http://schemas.microsoft.com/office/powerpoint/2010/main" val="418490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5376" y="886912"/>
            <a:ext cx="9985054" cy="498598"/>
          </a:xfrm>
        </p:spPr>
        <p:txBody>
          <a:bodyPr/>
          <a:lstStyle/>
          <a:p>
            <a:r>
              <a:rPr lang="en-US" dirty="0">
                <a:cs typeface="Segoe UI"/>
              </a:rPr>
              <a:t>What is </a:t>
            </a:r>
            <a:r>
              <a:rPr lang="en-US" dirty="0">
                <a:ea typeface="+mj-lt"/>
                <a:cs typeface="+mj-lt"/>
              </a:rPr>
              <a:t>Microsoft Learn Student Ambassadors?</a:t>
            </a:r>
            <a:endParaRPr lang="en-US" dirty="0"/>
          </a:p>
        </p:txBody>
      </p:sp>
      <p:sp>
        <p:nvSpPr>
          <p:cNvPr id="2" name="TextBox 1">
            <a:extLst>
              <a:ext uri="{FF2B5EF4-FFF2-40B4-BE49-F238E27FC236}">
                <a16:creationId xmlns:a16="http://schemas.microsoft.com/office/drawing/2014/main" id="{3ADE8831-B45F-4D81-957F-77A208AD8894}"/>
              </a:ext>
            </a:extLst>
          </p:cNvPr>
          <p:cNvSpPr txBox="1"/>
          <p:nvPr/>
        </p:nvSpPr>
        <p:spPr>
          <a:xfrm>
            <a:off x="595376" y="1642929"/>
            <a:ext cx="10353039" cy="41549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2000" dirty="0">
                <a:ea typeface="+mn-lt"/>
                <a:cs typeface="+mn-lt"/>
              </a:rPr>
              <a:t>The </a:t>
            </a:r>
            <a:r>
              <a:rPr lang="en-GB" sz="2000" u="sng" dirty="0">
                <a:ea typeface="+mn-lt"/>
                <a:cs typeface="+mn-lt"/>
                <a:hlinkClick r:id="rId3"/>
              </a:rPr>
              <a:t>Microsoft Learn Student Ambassadors</a:t>
            </a:r>
            <a:r>
              <a:rPr lang="en-GB" sz="2000" dirty="0">
                <a:ea typeface="+mn-lt"/>
                <a:cs typeface="+mn-lt"/>
              </a:rPr>
              <a:t> community is for students—like you—who want to use tech to solve real-world problems with like-minded peers, establish themselves as mentors and leaders in their community, and amplify their impact.  </a:t>
            </a:r>
            <a:endParaRPr lang="en-US" dirty="0"/>
          </a:p>
          <a:p>
            <a:endParaRPr lang="en-GB" dirty="0"/>
          </a:p>
          <a:p>
            <a:r>
              <a:rPr lang="en-GB" sz="2000" dirty="0">
                <a:ea typeface="+mn-lt"/>
                <a:cs typeface="+mn-lt"/>
              </a:rPr>
              <a:t>Student Ambassadors get the opportunity to connect with other students around the world (from 102 countries and counting!), foster their own online communities, get training and earn certifications, and tackle practical challenges, all while building key technical and soft skills to help them succeed.  They can also make meaningful progress on the socially significant issues that they care about.</a:t>
            </a:r>
          </a:p>
          <a:p>
            <a:endParaRPr lang="en-GB" sz="2000" dirty="0">
              <a:ea typeface="+mn-lt"/>
              <a:cs typeface="+mn-lt"/>
            </a:endParaRPr>
          </a:p>
          <a:p>
            <a:pPr algn="l">
              <a:buFont typeface="Arial" panose="020B0604020202020204" pitchFamily="34" charset="0"/>
              <a:buChar char="•"/>
            </a:pPr>
            <a:r>
              <a:rPr lang="en-US" b="0" i="0" dirty="0">
                <a:solidFill>
                  <a:srgbClr val="0078D4"/>
                </a:solidFill>
                <a:effectLst/>
                <a:latin typeface="FabricMDL2Icons-2"/>
              </a:rPr>
              <a:t></a:t>
            </a:r>
            <a:r>
              <a:rPr lang="en-US" b="1" i="0" dirty="0">
                <a:solidFill>
                  <a:srgbClr val="0078D4"/>
                </a:solidFill>
                <a:effectLst/>
                <a:latin typeface="Segoe UI" panose="020B0502040204020203" pitchFamily="34" charset="0"/>
              </a:rPr>
              <a:t> May 31, 2022 - </a:t>
            </a:r>
            <a:r>
              <a:rPr lang="en-US" b="1" i="0" dirty="0">
                <a:solidFill>
                  <a:srgbClr val="3B3A39"/>
                </a:solidFill>
                <a:effectLst/>
                <a:latin typeface="Segoe UI" panose="020B0502040204020203" pitchFamily="34" charset="0"/>
              </a:rPr>
              <a:t>Application Deadline Date</a:t>
            </a:r>
            <a:endParaRPr lang="en-US" b="0" i="0" dirty="0">
              <a:solidFill>
                <a:srgbClr val="212529"/>
              </a:solidFill>
              <a:effectLst/>
              <a:latin typeface="-apple-system"/>
            </a:endParaRPr>
          </a:p>
          <a:p>
            <a:pPr algn="l">
              <a:buFont typeface="Arial" panose="020B0604020202020204" pitchFamily="34" charset="0"/>
              <a:buChar char="•"/>
            </a:pPr>
            <a:r>
              <a:rPr lang="en-US" b="0" i="0" dirty="0">
                <a:solidFill>
                  <a:srgbClr val="0078D4"/>
                </a:solidFill>
                <a:effectLst/>
                <a:latin typeface="FabricMDL2Icons-2"/>
              </a:rPr>
              <a:t></a:t>
            </a:r>
            <a:r>
              <a:rPr lang="en-US" b="1" i="0" dirty="0">
                <a:solidFill>
                  <a:srgbClr val="0078D4"/>
                </a:solidFill>
                <a:effectLst/>
                <a:latin typeface="Segoe UI" panose="020B0502040204020203" pitchFamily="34" charset="0"/>
              </a:rPr>
              <a:t> July 2022 - </a:t>
            </a:r>
            <a:r>
              <a:rPr lang="en-US" b="1" i="0" dirty="0">
                <a:solidFill>
                  <a:srgbClr val="3B3A39"/>
                </a:solidFill>
                <a:effectLst/>
                <a:latin typeface="Segoe UI" panose="020B0502040204020203" pitchFamily="34" charset="0"/>
              </a:rPr>
              <a:t>Application Decision Date</a:t>
            </a:r>
          </a:p>
          <a:p>
            <a:pPr algn="l">
              <a:buFont typeface="Arial" panose="020B0604020202020204" pitchFamily="34" charset="0"/>
              <a:buChar char="•"/>
            </a:pPr>
            <a:r>
              <a:rPr lang="en-US" b="1" dirty="0">
                <a:solidFill>
                  <a:srgbClr val="3B3A39"/>
                </a:solidFill>
                <a:latin typeface="Segoe UI" panose="020B0502040204020203" pitchFamily="34" charset="0"/>
              </a:rPr>
              <a:t>You can apply anytime for next cohort.</a:t>
            </a:r>
            <a:endParaRPr lang="en-US" b="0" i="0" dirty="0">
              <a:solidFill>
                <a:srgbClr val="212529"/>
              </a:solidFill>
              <a:effectLst/>
              <a:latin typeface="-apple-system"/>
            </a:endParaRPr>
          </a:p>
          <a:p>
            <a:endParaRPr lang="en-GB" dirty="0"/>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456" y="535092"/>
            <a:ext cx="11176000" cy="997196"/>
          </a:xfrm>
        </p:spPr>
        <p:txBody>
          <a:bodyPr/>
          <a:lstStyle/>
          <a:p>
            <a:r>
              <a:rPr lang="en-US" dirty="0">
                <a:ea typeface="+mj-lt"/>
                <a:cs typeface="+mj-lt"/>
              </a:rPr>
              <a:t>What resources and benefits can Microsoft Learn Student Ambassadors get access to? </a:t>
            </a:r>
            <a:endParaRPr lang="en-US" dirty="0"/>
          </a:p>
        </p:txBody>
      </p:sp>
      <p:sp>
        <p:nvSpPr>
          <p:cNvPr id="3" name="TextBox 2">
            <a:extLst>
              <a:ext uri="{FF2B5EF4-FFF2-40B4-BE49-F238E27FC236}">
                <a16:creationId xmlns:a16="http://schemas.microsoft.com/office/drawing/2014/main" id="{ED36F413-F15F-4B1C-81EF-5EDB68A5BC75}"/>
              </a:ext>
            </a:extLst>
          </p:cNvPr>
          <p:cNvSpPr txBox="1"/>
          <p:nvPr/>
        </p:nvSpPr>
        <p:spPr>
          <a:xfrm>
            <a:off x="727456" y="1958532"/>
            <a:ext cx="7590356"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a:gradFill>
                  <a:gsLst>
                    <a:gs pos="2917">
                      <a:schemeClr val="tx1"/>
                    </a:gs>
                    <a:gs pos="30000">
                      <a:schemeClr val="tx1"/>
                    </a:gs>
                  </a:gsLst>
                  <a:lin ang="5400000" scaled="0"/>
                </a:gradFill>
              </a:rPr>
              <a:t>There</a:t>
            </a:r>
            <a:r>
              <a:rPr lang="en-US" sz="2000" dirty="0">
                <a:ea typeface="+mn-lt"/>
                <a:cs typeface="+mn-lt"/>
              </a:rPr>
              <a:t> are endless opportunities and benefits for you followed as:</a:t>
            </a:r>
            <a:endParaRPr lang="en-US" dirty="0">
              <a:ea typeface="+mn-lt"/>
              <a:cs typeface="+mn-lt"/>
            </a:endParaRPr>
          </a:p>
          <a:p>
            <a:pPr marL="285750" indent="-285750">
              <a:buFont typeface="Arial"/>
              <a:buChar char="•"/>
            </a:pPr>
            <a:r>
              <a:rPr lang="en-US" sz="2000" dirty="0">
                <a:ea typeface="+mn-lt"/>
                <a:cs typeface="+mn-lt"/>
              </a:rPr>
              <a:t>Visual Studio Enterprise Subscription and $150 monthly Azure Credit</a:t>
            </a:r>
            <a:endParaRPr lang="en-US" dirty="0">
              <a:ea typeface="+mn-lt"/>
              <a:cs typeface="+mn-lt"/>
            </a:endParaRPr>
          </a:p>
          <a:p>
            <a:pPr marL="285750" indent="-285750">
              <a:buFont typeface="Arial"/>
              <a:buChar char="•"/>
            </a:pPr>
            <a:r>
              <a:rPr lang="en-US" sz="2000" dirty="0">
                <a:ea typeface="+mn-lt"/>
                <a:cs typeface="+mn-lt"/>
              </a:rPr>
              <a:t>Event Support</a:t>
            </a:r>
            <a:endParaRPr lang="en-US" dirty="0">
              <a:ea typeface="+mn-lt"/>
              <a:cs typeface="+mn-lt"/>
            </a:endParaRPr>
          </a:p>
          <a:p>
            <a:pPr marL="285750" indent="-285750">
              <a:buFont typeface="Arial"/>
              <a:buChar char="•"/>
            </a:pPr>
            <a:r>
              <a:rPr lang="en-US" sz="2000" dirty="0">
                <a:ea typeface="+mn-lt"/>
                <a:cs typeface="+mn-lt"/>
              </a:rPr>
              <a:t>MTC certification exam voucher</a:t>
            </a:r>
            <a:endParaRPr lang="en-US" dirty="0">
              <a:ea typeface="+mn-lt"/>
              <a:cs typeface="+mn-lt"/>
            </a:endParaRPr>
          </a:p>
          <a:p>
            <a:pPr marL="285750" indent="-285750">
              <a:buFont typeface="Arial"/>
              <a:buChar char="•"/>
            </a:pPr>
            <a:r>
              <a:rPr lang="en-US" sz="2000" dirty="0">
                <a:ea typeface="+mn-lt"/>
                <a:cs typeface="+mn-lt"/>
              </a:rPr>
              <a:t>Access to Office 365, plus TechSmith Snagit and recording software </a:t>
            </a:r>
            <a:endParaRPr lang="en-US" dirty="0">
              <a:ea typeface="+mn-lt"/>
              <a:cs typeface="+mn-lt"/>
            </a:endParaRPr>
          </a:p>
          <a:p>
            <a:pPr marL="285750" indent="-285750">
              <a:buFont typeface="Arial"/>
              <a:buChar char="•"/>
            </a:pPr>
            <a:r>
              <a:rPr lang="en-US" sz="2000" dirty="0">
                <a:ea typeface="+mn-lt"/>
                <a:cs typeface="+mn-lt"/>
              </a:rPr>
              <a:t>Swags and mentorship benefits</a:t>
            </a:r>
            <a:endParaRPr lang="en-US" dirty="0">
              <a:ea typeface="+mn-lt"/>
              <a:cs typeface="+mn-lt"/>
            </a:endParaRPr>
          </a:p>
          <a:p>
            <a:endParaRPr lang="en-US" sz="2000" dirty="0">
              <a:cs typeface="Segoe UI"/>
            </a:endParaRPr>
          </a:p>
        </p:txBody>
      </p:sp>
      <p:pic>
        <p:nvPicPr>
          <p:cNvPr id="4" name="Picture 4" descr="A picture containing diagram&#10;&#10;Description automatically generated">
            <a:extLst>
              <a:ext uri="{FF2B5EF4-FFF2-40B4-BE49-F238E27FC236}">
                <a16:creationId xmlns:a16="http://schemas.microsoft.com/office/drawing/2014/main" id="{E38C8651-4822-475F-8290-29586CBA0164}"/>
              </a:ext>
            </a:extLst>
          </p:cNvPr>
          <p:cNvPicPr>
            <a:picLocks noChangeAspect="1"/>
          </p:cNvPicPr>
          <p:nvPr/>
        </p:nvPicPr>
        <p:blipFill>
          <a:blip r:embed="rId3"/>
          <a:stretch>
            <a:fillRect/>
          </a:stretch>
        </p:blipFill>
        <p:spPr>
          <a:xfrm>
            <a:off x="8188235" y="1753882"/>
            <a:ext cx="3922732" cy="2597323"/>
          </a:xfrm>
          <a:prstGeom prst="rect">
            <a:avLst/>
          </a:prstGeom>
        </p:spPr>
      </p:pic>
      <p:sp>
        <p:nvSpPr>
          <p:cNvPr id="6" name="TextBox 5">
            <a:extLst>
              <a:ext uri="{FF2B5EF4-FFF2-40B4-BE49-F238E27FC236}">
                <a16:creationId xmlns:a16="http://schemas.microsoft.com/office/drawing/2014/main" id="{2DEEAB6E-1FEA-4B0F-A74C-8BF802604F9F}"/>
              </a:ext>
            </a:extLst>
          </p:cNvPr>
          <p:cNvSpPr txBox="1"/>
          <p:nvPr/>
        </p:nvSpPr>
        <p:spPr>
          <a:xfrm>
            <a:off x="727456" y="4923932"/>
            <a:ext cx="8955767" cy="461665"/>
          </a:xfrm>
          <a:prstGeom prst="rect">
            <a:avLst/>
          </a:prstGeom>
          <a:noFill/>
        </p:spPr>
        <p:txBody>
          <a:bodyPr wrap="square">
            <a:spAutoFit/>
          </a:bodyPr>
          <a:lstStyle/>
          <a:p>
            <a:r>
              <a:rPr lang="en-IN" sz="2400" b="1" dirty="0">
                <a:solidFill>
                  <a:schemeClr val="tx1">
                    <a:lumMod val="50000"/>
                    <a:lumOff val="50000"/>
                  </a:schemeClr>
                </a:solidFill>
              </a:rPr>
              <a:t>Apply Link:  </a:t>
            </a:r>
            <a:r>
              <a:rPr lang="en-IN" sz="2400" b="1" dirty="0">
                <a:hlinkClick r:id="rId4"/>
              </a:rPr>
              <a:t>https://studentambassadors.microsoft.com/</a:t>
            </a:r>
            <a:endParaRPr lang="en-IN" sz="2400" b="1" dirty="0"/>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696" y="747864"/>
            <a:ext cx="10139680" cy="997196"/>
          </a:xfrm>
        </p:spPr>
        <p:txBody>
          <a:bodyPr/>
          <a:lstStyle/>
          <a:p>
            <a:r>
              <a:rPr lang="en-US">
                <a:cs typeface="Segoe UI Semibold"/>
              </a:rPr>
              <a:t>Who’s</a:t>
            </a:r>
            <a:r>
              <a:rPr lang="en-US">
                <a:ea typeface="+mj-lt"/>
                <a:cs typeface="+mj-lt"/>
              </a:rPr>
              <a:t> eligible to apply to the program and what experience do you need?</a:t>
            </a:r>
            <a:endParaRPr lang="en-US" b="1"/>
          </a:p>
        </p:txBody>
      </p:sp>
      <p:sp>
        <p:nvSpPr>
          <p:cNvPr id="3" name="TextBox 2">
            <a:extLst>
              <a:ext uri="{FF2B5EF4-FFF2-40B4-BE49-F238E27FC236}">
                <a16:creationId xmlns:a16="http://schemas.microsoft.com/office/drawing/2014/main" id="{52D7308A-06FB-4E27-973A-0264DEBE1EDD}"/>
              </a:ext>
            </a:extLst>
          </p:cNvPr>
          <p:cNvSpPr txBox="1"/>
          <p:nvPr/>
        </p:nvSpPr>
        <p:spPr>
          <a:xfrm>
            <a:off x="619760" y="1929214"/>
            <a:ext cx="10505440" cy="24622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dirty="0">
              <a:latin typeface="Segoe UI Semibold"/>
              <a:cs typeface="Segoe UI"/>
            </a:endParaRPr>
          </a:p>
          <a:p>
            <a:r>
              <a:rPr lang="en-US" sz="2000" dirty="0">
                <a:latin typeface="Segoe UI Semibold"/>
                <a:cs typeface="Segoe UI"/>
              </a:rPr>
              <a:t>There is only one requirement, and it is:​</a:t>
            </a:r>
            <a:endParaRPr lang="en-US" dirty="0"/>
          </a:p>
          <a:p>
            <a:r>
              <a:rPr lang="en-US" sz="2000" dirty="0">
                <a:latin typeface="Segoe UI Semibold"/>
                <a:cs typeface="Segoe UI"/>
              </a:rPr>
              <a:t>​</a:t>
            </a:r>
          </a:p>
          <a:p>
            <a:pPr marL="285750" indent="-285750">
              <a:buFont typeface="Arial"/>
              <a:buChar char="•"/>
            </a:pPr>
            <a:r>
              <a:rPr lang="en-US" sz="2000" dirty="0">
                <a:latin typeface="Segoe UI Semibold"/>
                <a:cs typeface="Segoe UI"/>
              </a:rPr>
              <a:t>You must be at least 16 years old and actively enrolled in a higher education academic institution to apply.</a:t>
            </a:r>
          </a:p>
          <a:p>
            <a:pPr marL="285750" indent="-285750">
              <a:buFont typeface="Arial"/>
              <a:buChar char="•"/>
            </a:pPr>
            <a:endParaRPr lang="en-US" sz="2000" dirty="0">
              <a:latin typeface="Segoe UI Semibold"/>
              <a:cs typeface="Segoe UI"/>
            </a:endParaRPr>
          </a:p>
          <a:p>
            <a:pPr marL="285750" indent="-285750">
              <a:buFont typeface="Arial"/>
              <a:buChar char="•"/>
            </a:pPr>
            <a:r>
              <a:rPr lang="en-US" sz="2000" dirty="0">
                <a:latin typeface="Segoe UI Semibold"/>
                <a:cs typeface="Segoe UI"/>
              </a:rPr>
              <a:t>Microsoft supports students from all academic backgrounds and ages who want to learn, grow, and help others.</a:t>
            </a:r>
          </a:p>
        </p:txBody>
      </p:sp>
      <p:sp>
        <p:nvSpPr>
          <p:cNvPr id="5" name="TextBox 4">
            <a:extLst>
              <a:ext uri="{FF2B5EF4-FFF2-40B4-BE49-F238E27FC236}">
                <a16:creationId xmlns:a16="http://schemas.microsoft.com/office/drawing/2014/main" id="{155DC823-386E-43D5-BB4B-730F0E0C2AD6}"/>
              </a:ext>
            </a:extLst>
          </p:cNvPr>
          <p:cNvSpPr txBox="1"/>
          <p:nvPr/>
        </p:nvSpPr>
        <p:spPr>
          <a:xfrm>
            <a:off x="619760" y="3200400"/>
            <a:ext cx="978408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400" b="1" dirty="0">
              <a:gradFill>
                <a:gsLst>
                  <a:gs pos="2917">
                    <a:schemeClr val="tx1"/>
                  </a:gs>
                  <a:gs pos="30000">
                    <a:schemeClr val="tx1"/>
                  </a:gs>
                </a:gsLst>
                <a:lin ang="5400000" scaled="0"/>
              </a:gradFill>
              <a:latin typeface="-apple-system"/>
              <a:cs typeface="Segoe UI"/>
            </a:endParaRPr>
          </a:p>
        </p:txBody>
      </p:sp>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a:xfrm>
            <a:off x="1280160" y="1264919"/>
            <a:ext cx="5196840" cy="2451491"/>
          </a:xfrm>
        </p:spPr>
        <p:txBody>
          <a:bodyPr/>
          <a:lstStyle/>
          <a:p>
            <a:r>
              <a:rPr lang="en-US" sz="16600" dirty="0">
                <a:cs typeface="Segoe UI"/>
              </a:rPr>
              <a:t>Q/A</a:t>
            </a:r>
            <a:endParaRPr lang="en-US" sz="16600" dirty="0"/>
          </a:p>
        </p:txBody>
      </p:sp>
    </p:spTree>
    <p:extLst>
      <p:ext uri="{BB962C8B-B14F-4D97-AF65-F5344CB8AC3E}">
        <p14:creationId xmlns:p14="http://schemas.microsoft.com/office/powerpoint/2010/main" val="28450057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322E37-D7F9-45CA-8755-69DA47610FE6}"/>
              </a:ext>
            </a:extLst>
          </p:cNvPr>
          <p:cNvSpPr>
            <a:spLocks noGrp="1"/>
          </p:cNvSpPr>
          <p:nvPr>
            <p:ph type="title"/>
          </p:nvPr>
        </p:nvSpPr>
        <p:spPr>
          <a:xfrm>
            <a:off x="4332463" y="2398066"/>
            <a:ext cx="9144000" cy="664797"/>
          </a:xfrm>
        </p:spPr>
        <p:txBody>
          <a:bodyPr/>
          <a:lstStyle/>
          <a:p>
            <a:r>
              <a:rPr lang="en-US" sz="4800" dirty="0">
                <a:cs typeface="Segoe UI"/>
              </a:rPr>
              <a:t>Thank You </a:t>
            </a:r>
            <a:endParaRPr lang="en-US" sz="4800" dirty="0"/>
          </a:p>
        </p:txBody>
      </p:sp>
      <p:sp>
        <p:nvSpPr>
          <p:cNvPr id="4" name="TextBox 3">
            <a:extLst>
              <a:ext uri="{FF2B5EF4-FFF2-40B4-BE49-F238E27FC236}">
                <a16:creationId xmlns:a16="http://schemas.microsoft.com/office/drawing/2014/main" id="{1741505F-F3BC-46A8-B2C0-4582FA69D3A3}"/>
              </a:ext>
            </a:extLst>
          </p:cNvPr>
          <p:cNvSpPr txBox="1"/>
          <p:nvPr/>
        </p:nvSpPr>
        <p:spPr>
          <a:xfrm>
            <a:off x="1680703" y="4753113"/>
            <a:ext cx="6736080" cy="363946"/>
          </a:xfrm>
          <a:prstGeom prst="rect">
            <a:avLst/>
          </a:prstGeom>
          <a:noFill/>
        </p:spPr>
        <p:txBody>
          <a:bodyPr wrap="square">
            <a:spAutoFit/>
          </a:bodyPr>
          <a:lstStyle/>
          <a:p>
            <a:r>
              <a:rPr lang="en-IN" sz="1700" dirty="0">
                <a:hlinkClick r:id="rId2"/>
              </a:rPr>
              <a:t>https://www.linkedin.com/in/ompiepy</a:t>
            </a:r>
            <a:endParaRPr lang="en-IN" sz="1700" dirty="0"/>
          </a:p>
        </p:txBody>
      </p:sp>
      <p:sp>
        <p:nvSpPr>
          <p:cNvPr id="7" name="TextBox 6">
            <a:extLst>
              <a:ext uri="{FF2B5EF4-FFF2-40B4-BE49-F238E27FC236}">
                <a16:creationId xmlns:a16="http://schemas.microsoft.com/office/drawing/2014/main" id="{F222055E-D35E-49FC-83C0-385753622916}"/>
              </a:ext>
            </a:extLst>
          </p:cNvPr>
          <p:cNvSpPr txBox="1"/>
          <p:nvPr/>
        </p:nvSpPr>
        <p:spPr>
          <a:xfrm>
            <a:off x="1690863" y="4486986"/>
            <a:ext cx="6736080" cy="353943"/>
          </a:xfrm>
          <a:prstGeom prst="rect">
            <a:avLst/>
          </a:prstGeom>
          <a:noFill/>
        </p:spPr>
        <p:txBody>
          <a:bodyPr wrap="square">
            <a:spAutoFit/>
          </a:bodyPr>
          <a:lstStyle/>
          <a:p>
            <a:r>
              <a:rPr lang="en-IN" sz="1700" b="0" i="0" u="none" strike="noStrike" baseline="0" dirty="0">
                <a:latin typeface="Ubuntu-Regular"/>
                <a:hlinkClick r:id="rId3" action="ppaction://hlinkfile"/>
              </a:rPr>
              <a:t>github.com/</a:t>
            </a:r>
            <a:r>
              <a:rPr lang="en-IN" sz="1700" b="0" i="0" u="none" strike="noStrike" baseline="0" dirty="0" err="1">
                <a:latin typeface="Ubuntu-Regular"/>
                <a:hlinkClick r:id="rId3" action="ppaction://hlinkfile"/>
              </a:rPr>
              <a:t>ompiepy</a:t>
            </a:r>
            <a:endParaRPr lang="en-IN" sz="1700" dirty="0"/>
          </a:p>
        </p:txBody>
      </p:sp>
      <p:sp>
        <p:nvSpPr>
          <p:cNvPr id="5" name="TextBox 4">
            <a:extLst>
              <a:ext uri="{FF2B5EF4-FFF2-40B4-BE49-F238E27FC236}">
                <a16:creationId xmlns:a16="http://schemas.microsoft.com/office/drawing/2014/main" id="{DAC7B657-44B8-40CB-A01C-66933D4D33CA}"/>
              </a:ext>
            </a:extLst>
          </p:cNvPr>
          <p:cNvSpPr txBox="1"/>
          <p:nvPr/>
        </p:nvSpPr>
        <p:spPr>
          <a:xfrm>
            <a:off x="135890" y="4564642"/>
            <a:ext cx="2028190" cy="215444"/>
          </a:xfrm>
          <a:prstGeom prst="rect">
            <a:avLst/>
          </a:prstGeom>
          <a:noFill/>
        </p:spPr>
        <p:txBody>
          <a:bodyPr wrap="square" lIns="0" tIns="0" rIns="0" bIns="0" rtlCol="0">
            <a:spAutoFit/>
          </a:bodyPr>
          <a:lstStyle/>
          <a:p>
            <a:pPr algn="l"/>
            <a:r>
              <a:rPr lang="en-IN" sz="1400" dirty="0">
                <a:solidFill>
                  <a:schemeClr val="tx1">
                    <a:lumMod val="50000"/>
                    <a:lumOff val="50000"/>
                  </a:schemeClr>
                </a:solidFill>
                <a:latin typeface="+mj-lt"/>
              </a:rPr>
              <a:t>GitHub Profile   :-</a:t>
            </a:r>
          </a:p>
        </p:txBody>
      </p:sp>
      <p:sp>
        <p:nvSpPr>
          <p:cNvPr id="9" name="TextBox 8">
            <a:extLst>
              <a:ext uri="{FF2B5EF4-FFF2-40B4-BE49-F238E27FC236}">
                <a16:creationId xmlns:a16="http://schemas.microsoft.com/office/drawing/2014/main" id="{1B59EA5A-0D66-417F-B94C-6635B055B9C5}"/>
              </a:ext>
            </a:extLst>
          </p:cNvPr>
          <p:cNvSpPr txBox="1"/>
          <p:nvPr/>
        </p:nvSpPr>
        <p:spPr>
          <a:xfrm>
            <a:off x="125730" y="4842886"/>
            <a:ext cx="2115820" cy="215444"/>
          </a:xfrm>
          <a:prstGeom prst="rect">
            <a:avLst/>
          </a:prstGeom>
          <a:noFill/>
        </p:spPr>
        <p:txBody>
          <a:bodyPr wrap="square" lIns="0" tIns="0" rIns="0" bIns="0" rtlCol="0">
            <a:spAutoFit/>
          </a:bodyPr>
          <a:lstStyle/>
          <a:p>
            <a:pPr algn="l"/>
            <a:r>
              <a:rPr lang="en-IN" sz="1400" dirty="0">
                <a:solidFill>
                  <a:schemeClr val="tx1">
                    <a:lumMod val="50000"/>
                    <a:lumOff val="50000"/>
                  </a:schemeClr>
                </a:solidFill>
                <a:latin typeface="+mj-lt"/>
              </a:rPr>
              <a:t>LinkedIn Profile :-</a:t>
            </a:r>
          </a:p>
        </p:txBody>
      </p:sp>
      <p:sp>
        <p:nvSpPr>
          <p:cNvPr id="13" name="TextBox 12">
            <a:extLst>
              <a:ext uri="{FF2B5EF4-FFF2-40B4-BE49-F238E27FC236}">
                <a16:creationId xmlns:a16="http://schemas.microsoft.com/office/drawing/2014/main" id="{E060B241-314D-4C46-B56A-4F92A03E2EB5}"/>
              </a:ext>
            </a:extLst>
          </p:cNvPr>
          <p:cNvSpPr txBox="1"/>
          <p:nvPr/>
        </p:nvSpPr>
        <p:spPr>
          <a:xfrm>
            <a:off x="125730" y="5056739"/>
            <a:ext cx="2115820" cy="215444"/>
          </a:xfrm>
          <a:prstGeom prst="rect">
            <a:avLst/>
          </a:prstGeom>
          <a:noFill/>
        </p:spPr>
        <p:txBody>
          <a:bodyPr wrap="square" lIns="0" tIns="0" rIns="0" bIns="0" rtlCol="0">
            <a:spAutoFit/>
          </a:bodyPr>
          <a:lstStyle/>
          <a:p>
            <a:pPr algn="l"/>
            <a:r>
              <a:rPr lang="en-IN" sz="1400" dirty="0">
                <a:solidFill>
                  <a:schemeClr val="tx1">
                    <a:lumMod val="50000"/>
                    <a:lumOff val="50000"/>
                  </a:schemeClr>
                </a:solidFill>
                <a:latin typeface="+mj-lt"/>
              </a:rPr>
              <a:t>Email                  :-</a:t>
            </a:r>
          </a:p>
        </p:txBody>
      </p:sp>
      <p:sp>
        <p:nvSpPr>
          <p:cNvPr id="14" name="TextBox 13">
            <a:hlinkClick r:id="rId4"/>
            <a:extLst>
              <a:ext uri="{FF2B5EF4-FFF2-40B4-BE49-F238E27FC236}">
                <a16:creationId xmlns:a16="http://schemas.microsoft.com/office/drawing/2014/main" id="{66E6FD80-5FF6-4170-BD68-4E359E8BE116}"/>
              </a:ext>
            </a:extLst>
          </p:cNvPr>
          <p:cNvSpPr txBox="1"/>
          <p:nvPr/>
        </p:nvSpPr>
        <p:spPr>
          <a:xfrm>
            <a:off x="1680703" y="4983780"/>
            <a:ext cx="6736080" cy="363946"/>
          </a:xfrm>
          <a:prstGeom prst="rect">
            <a:avLst/>
          </a:prstGeom>
          <a:noFill/>
        </p:spPr>
        <p:txBody>
          <a:bodyPr wrap="square">
            <a:spAutoFit/>
          </a:bodyPr>
          <a:lstStyle/>
          <a:p>
            <a:r>
              <a:rPr lang="en-IN" sz="1700" dirty="0">
                <a:hlinkClick r:id="rId5"/>
              </a:rPr>
              <a:t>om.sharma@studentambassadors.com</a:t>
            </a:r>
            <a:endParaRPr lang="en-IN" sz="1700" dirty="0"/>
          </a:p>
        </p:txBody>
      </p:sp>
    </p:spTree>
    <p:extLst>
      <p:ext uri="{BB962C8B-B14F-4D97-AF65-F5344CB8AC3E}">
        <p14:creationId xmlns:p14="http://schemas.microsoft.com/office/powerpoint/2010/main" val="25718485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88ECFC-38DA-843A-CFEF-2EE56C7026D4}"/>
              </a:ext>
            </a:extLst>
          </p:cNvPr>
          <p:cNvSpPr>
            <a:spLocks noGrp="1"/>
          </p:cNvSpPr>
          <p:nvPr>
            <p:ph type="title"/>
          </p:nvPr>
        </p:nvSpPr>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081F2C"/>
                </a:solidFill>
                <a:effectLst/>
                <a:uLnTx/>
                <a:uFillTx/>
                <a:latin typeface="Segoe UI Semibold" panose="020B0502040204020203" pitchFamily="34" charset="0"/>
                <a:ea typeface="+mj-ea"/>
                <a:cs typeface="Segoe UI Semibold" panose="020B0502040204020203" pitchFamily="34" charset="0"/>
              </a:rPr>
              <a:t>Feedback</a:t>
            </a:r>
          </a:p>
        </p:txBody>
      </p:sp>
      <p:sp>
        <p:nvSpPr>
          <p:cNvPr id="8" name="Rectangle 7">
            <a:extLst>
              <a:ext uri="{FF2B5EF4-FFF2-40B4-BE49-F238E27FC236}">
                <a16:creationId xmlns:a16="http://schemas.microsoft.com/office/drawing/2014/main" id="{11A04094-195A-09FD-2A14-C958FF97AC37}"/>
              </a:ext>
              <a:ext uri="{C183D7F6-B498-43B3-948B-1728B52AA6E4}">
                <adec:decorative xmlns:adec="http://schemas.microsoft.com/office/drawing/2017/decorative" val="1"/>
              </a:ext>
            </a:extLst>
          </p:cNvPr>
          <p:cNvSpPr/>
          <p:nvPr/>
        </p:nvSpPr>
        <p:spPr>
          <a:xfrm>
            <a:off x="991599" y="1382794"/>
            <a:ext cx="1017082" cy="45719"/>
          </a:xfrm>
          <a:prstGeom prst="rect">
            <a:avLst/>
          </a:prstGeom>
          <a:solidFill>
            <a:srgbClr val="866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B902"/>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779C6AE-8454-8CD9-0D1C-7B1F200E49D8}"/>
              </a:ext>
            </a:extLst>
          </p:cNvPr>
          <p:cNvSpPr/>
          <p:nvPr/>
        </p:nvSpPr>
        <p:spPr bwMode="auto">
          <a:xfrm>
            <a:off x="2885379" y="2132367"/>
            <a:ext cx="5915721" cy="30735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158DB9A2-FC02-B69E-C505-B7D4D56F7F30}"/>
              </a:ext>
            </a:extLst>
          </p:cNvPr>
          <p:cNvSpPr txBox="1"/>
          <p:nvPr/>
        </p:nvSpPr>
        <p:spPr>
          <a:xfrm>
            <a:off x="3327143" y="2462974"/>
            <a:ext cx="4824179" cy="2256661"/>
          </a:xfrm>
          <a:prstGeom prst="rect">
            <a:avLst/>
          </a:prstGeom>
        </p:spPr>
        <p:txBody>
          <a:bodyPr vert="horz" wrap="square" lIns="0" tIns="0" rIns="0" bIns="0" rtlCol="0">
            <a:normAutofit lnSpcReduction="10000"/>
          </a:bodyPr>
          <a:lstStyle/>
          <a:p>
            <a:pPr defTabSz="932742">
              <a:spcAft>
                <a:spcPts val="600"/>
              </a:spcAft>
              <a:buSzPct val="90000"/>
            </a:pPr>
            <a:r>
              <a:rPr lang="en-US" sz="2800" dirty="0"/>
              <a:t>Please tell us how you liked this workshop by filling out this survey:</a:t>
            </a:r>
            <a:br>
              <a:rPr lang="en-US" sz="2800" dirty="0"/>
            </a:br>
            <a:endParaRPr lang="en-US" sz="2800" dirty="0"/>
          </a:p>
          <a:p>
            <a:pPr defTabSz="932742">
              <a:spcAft>
                <a:spcPts val="600"/>
              </a:spcAft>
              <a:buSzPct val="90000"/>
            </a:pPr>
            <a:r>
              <a:rPr lang="en-US" sz="2800" dirty="0" err="1">
                <a:hlinkClick r:id="rId2"/>
              </a:rPr>
              <a:t>feedback.omprakash.codes</a:t>
            </a:r>
            <a:endParaRPr lang="en-US" sz="2800" dirty="0"/>
          </a:p>
          <a:p>
            <a:pPr defTabSz="932742">
              <a:spcAft>
                <a:spcPts val="600"/>
              </a:spcAft>
              <a:buSzPct val="90000"/>
            </a:pPr>
            <a:endParaRPr lang="en-US" sz="2800" dirty="0"/>
          </a:p>
        </p:txBody>
      </p:sp>
    </p:spTree>
    <p:extLst>
      <p:ext uri="{BB962C8B-B14F-4D97-AF65-F5344CB8AC3E}">
        <p14:creationId xmlns:p14="http://schemas.microsoft.com/office/powerpoint/2010/main" val="39631356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Agenda</a:t>
            </a:r>
            <a:endParaRPr lang="en-US"/>
          </a:p>
        </p:txBody>
      </p:sp>
      <p:sp>
        <p:nvSpPr>
          <p:cNvPr id="6" name="Text Placeholder 5"/>
          <p:cNvSpPr>
            <a:spLocks noGrp="1"/>
          </p:cNvSpPr>
          <p:nvPr>
            <p:ph type="body" sz="quarter" idx="10"/>
          </p:nvPr>
        </p:nvSpPr>
        <p:spPr>
          <a:xfrm>
            <a:off x="586740" y="1604700"/>
            <a:ext cx="11018520" cy="4000069"/>
          </a:xfrm>
        </p:spPr>
        <p:txBody>
          <a:bodyPr vert="horz" wrap="square" lIns="0" tIns="0" rIns="0" bIns="0" rtlCol="0" anchor="t">
            <a:spAutoFit/>
          </a:bodyPr>
          <a:lstStyle/>
          <a:p>
            <a:pPr marL="457200" indent="-457200">
              <a:buFont typeface="Arial" panose="05000000000000000000" pitchFamily="2" charset="2"/>
              <a:buChar char="•"/>
            </a:pPr>
            <a:r>
              <a:rPr lang="en-US" dirty="0">
                <a:latin typeface="Segoe UI Semilight"/>
                <a:cs typeface="Segoe UI Semilight"/>
              </a:rPr>
              <a:t>What is GitHub and </a:t>
            </a:r>
            <a:r>
              <a:rPr lang="en-US" dirty="0" err="1">
                <a:latin typeface="Segoe UI Semilight"/>
                <a:cs typeface="Segoe UI Semilight"/>
              </a:rPr>
              <a:t>github.dev</a:t>
            </a:r>
            <a:endParaRPr lang="en-US" dirty="0"/>
          </a:p>
          <a:p>
            <a:pPr marL="457200" indent="-457200">
              <a:buFont typeface="Arial" panose="05000000000000000000" pitchFamily="2" charset="2"/>
              <a:buChar char="•"/>
            </a:pPr>
            <a:r>
              <a:rPr lang="en-IN" dirty="0">
                <a:latin typeface="Segoe UI Semilight"/>
                <a:cs typeface="Segoe UI Semilight"/>
              </a:rPr>
              <a:t>Creating an HTML page</a:t>
            </a:r>
            <a:endParaRPr lang="en-US" dirty="0"/>
          </a:p>
          <a:p>
            <a:pPr marL="457200" indent="-457200">
              <a:buFont typeface="Arial" panose="05000000000000000000" pitchFamily="2" charset="2"/>
              <a:buChar char="•"/>
            </a:pPr>
            <a:r>
              <a:rPr lang="en-US" dirty="0">
                <a:latin typeface="Segoe UI Semilight"/>
                <a:cs typeface="Segoe UI Semilight"/>
              </a:rPr>
              <a:t>Adding styles using CSS</a:t>
            </a:r>
            <a:endParaRPr lang="en-US" dirty="0"/>
          </a:p>
          <a:p>
            <a:pPr marL="457200" indent="-457200">
              <a:buFont typeface="Arial" panose="05000000000000000000" pitchFamily="2" charset="2"/>
              <a:buChar char="•"/>
            </a:pPr>
            <a:r>
              <a:rPr lang="en-US" dirty="0">
                <a:latin typeface="Segoe UI Semilight"/>
                <a:cs typeface="Segoe UI Semilight"/>
              </a:rPr>
              <a:t>Hosting webpage with GitHub pages</a:t>
            </a:r>
            <a:endParaRPr lang="en-US" dirty="0"/>
          </a:p>
          <a:p>
            <a:pPr marL="457200" indent="-457200">
              <a:buFont typeface="Arial" panose="05000000000000000000" pitchFamily="2" charset="2"/>
              <a:buChar char="•"/>
            </a:pPr>
            <a:r>
              <a:rPr lang="en-US" dirty="0">
                <a:latin typeface="Segoe UI Semilight"/>
                <a:cs typeface="Segoe UI Semilight"/>
              </a:rPr>
              <a:t>Changing custom domain</a:t>
            </a:r>
          </a:p>
          <a:p>
            <a:pPr marL="457200" indent="-457200">
              <a:buFont typeface="Arial" panose="05000000000000000000" pitchFamily="2" charset="2"/>
              <a:buChar char="•"/>
            </a:pPr>
            <a:r>
              <a:rPr lang="en-US" dirty="0">
                <a:latin typeface="Segoe UI Semilight"/>
                <a:cs typeface="Segoe UI Semilight"/>
              </a:rPr>
              <a:t>Benefits of GitHub Education Pack</a:t>
            </a:r>
          </a:p>
          <a:p>
            <a:pPr marL="457200" indent="-457200">
              <a:buFont typeface="Arial" panose="05000000000000000000" pitchFamily="2" charset="2"/>
              <a:buChar char="•"/>
            </a:pPr>
            <a:r>
              <a:rPr lang="en-US" dirty="0">
                <a:latin typeface="Segoe UI Semilight"/>
                <a:cs typeface="Segoe UI Semilight"/>
              </a:rPr>
              <a:t>Benefits of Microsoft Learn Student Ambassadors</a:t>
            </a:r>
            <a:endParaRPr lang="en-US" dirty="0"/>
          </a:p>
          <a:p>
            <a:pPr marL="457200" indent="-457200">
              <a:buFont typeface="Arial" panose="05000000000000000000" pitchFamily="2" charset="2"/>
              <a:buChar char="•"/>
            </a:pPr>
            <a:endParaRPr lang="en-US" dirty="0">
              <a:latin typeface="Segoe UI Semilight"/>
              <a:cs typeface="Segoe UI Semilight"/>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3" name="Picture 2" descr="Free Browser Chrome Clipart in AI, SVG, EPS or PSD">
            <a:extLst>
              <a:ext uri="{FF2B5EF4-FFF2-40B4-BE49-F238E27FC236}">
                <a16:creationId xmlns:a16="http://schemas.microsoft.com/office/drawing/2014/main" id="{464E3B65-EBA6-0A42-9D7D-43875F4F07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008" y="195469"/>
            <a:ext cx="9243983" cy="64670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32BF4C-B8D1-B747-933A-74938221627A}"/>
              </a:ext>
            </a:extLst>
          </p:cNvPr>
          <p:cNvPicPr>
            <a:picLocks noChangeAspect="1"/>
          </p:cNvPicPr>
          <p:nvPr/>
        </p:nvPicPr>
        <p:blipFill>
          <a:blip r:embed="rId4"/>
          <a:stretch>
            <a:fillRect/>
          </a:stretch>
        </p:blipFill>
        <p:spPr>
          <a:xfrm>
            <a:off x="3012046" y="1748458"/>
            <a:ext cx="6366265" cy="4016237"/>
          </a:xfrm>
          <a:prstGeom prst="rect">
            <a:avLst/>
          </a:prstGeom>
        </p:spPr>
      </p:pic>
    </p:spTree>
    <p:extLst>
      <p:ext uri="{BB962C8B-B14F-4D97-AF65-F5344CB8AC3E}">
        <p14:creationId xmlns:p14="http://schemas.microsoft.com/office/powerpoint/2010/main" val="1954503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A4D5-0D41-6B40-997B-8E4338BF55A9}"/>
              </a:ext>
            </a:extLst>
          </p:cNvPr>
          <p:cNvSpPr>
            <a:spLocks noGrp="1"/>
          </p:cNvSpPr>
          <p:nvPr>
            <p:ph type="title"/>
          </p:nvPr>
        </p:nvSpPr>
        <p:spPr>
          <a:xfrm>
            <a:off x="538370" y="237034"/>
            <a:ext cx="11353800" cy="1325563"/>
          </a:xfrm>
        </p:spPr>
        <p:txBody>
          <a:bodyPr/>
          <a:lstStyle/>
          <a:p>
            <a:r>
              <a:rPr lang="en-US">
                <a:latin typeface="Segoe UI Semilight" panose="020B0402040204020203" pitchFamily="34" charset="0"/>
                <a:cs typeface="Segoe UI Semilight" panose="020B0402040204020203" pitchFamily="34" charset="0"/>
              </a:rPr>
              <a:t>Setting up your coding environment</a:t>
            </a:r>
          </a:p>
        </p:txBody>
      </p:sp>
      <p:grpSp>
        <p:nvGrpSpPr>
          <p:cNvPr id="10" name="Group 9">
            <a:extLst>
              <a:ext uri="{FF2B5EF4-FFF2-40B4-BE49-F238E27FC236}">
                <a16:creationId xmlns:a16="http://schemas.microsoft.com/office/drawing/2014/main" id="{B577083E-32B6-6648-A68F-0B1A94C94566}"/>
              </a:ext>
            </a:extLst>
          </p:cNvPr>
          <p:cNvGrpSpPr/>
          <p:nvPr/>
        </p:nvGrpSpPr>
        <p:grpSpPr>
          <a:xfrm>
            <a:off x="3067502" y="1562597"/>
            <a:ext cx="5745194" cy="4745437"/>
            <a:chOff x="1742284" y="383154"/>
            <a:chExt cx="8707431" cy="6091691"/>
          </a:xfrm>
        </p:grpSpPr>
        <p:pic>
          <p:nvPicPr>
            <p:cNvPr id="5" name="Picture 2" descr="Free Browser Chrome Clipart in AI, SVG, EPS or PSD">
              <a:extLst>
                <a:ext uri="{FF2B5EF4-FFF2-40B4-BE49-F238E27FC236}">
                  <a16:creationId xmlns:a16="http://schemas.microsoft.com/office/drawing/2014/main" id="{977AE13E-BEEF-B74F-826C-A282E1BE5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284" y="383154"/>
              <a:ext cx="8707431" cy="60916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9A5891-DE59-084F-B20A-50A824F5D789}"/>
                </a:ext>
              </a:extLst>
            </p:cNvPr>
            <p:cNvSpPr txBox="1"/>
            <p:nvPr/>
          </p:nvSpPr>
          <p:spPr>
            <a:xfrm>
              <a:off x="3938329" y="1157113"/>
              <a:ext cx="2574721" cy="434600"/>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github.com</a:t>
              </a:r>
            </a:p>
          </p:txBody>
        </p:sp>
        <p:sp>
          <p:nvSpPr>
            <p:cNvPr id="9" name="TextBox 8">
              <a:extLst>
                <a:ext uri="{FF2B5EF4-FFF2-40B4-BE49-F238E27FC236}">
                  <a16:creationId xmlns:a16="http://schemas.microsoft.com/office/drawing/2014/main" id="{71211FF2-EB7E-5D42-8509-39B329877047}"/>
                </a:ext>
              </a:extLst>
            </p:cNvPr>
            <p:cNvSpPr txBox="1"/>
            <p:nvPr/>
          </p:nvSpPr>
          <p:spPr>
            <a:xfrm>
              <a:off x="2967985" y="2030166"/>
              <a:ext cx="4268125" cy="2647110"/>
            </a:xfrm>
            <a:prstGeom prst="rect">
              <a:avLst/>
            </a:prstGeom>
            <a:noFill/>
          </p:spPr>
          <p:txBody>
            <a:bodyPr wrap="square" rtlCol="0">
              <a:spAutoFit/>
            </a:bodyPr>
            <a:lstStyle/>
            <a:p>
              <a:r>
                <a:rPr lang="en-US" sz="1600" dirty="0">
                  <a:latin typeface="Segoe UI Semilight" panose="020B0402040204020203" pitchFamily="34" charset="0"/>
                  <a:cs typeface="Segoe UI Semilight" panose="020B0402040204020203" pitchFamily="34" charset="0"/>
                </a:rPr>
                <a:t>1. Create a new repository</a:t>
              </a:r>
            </a:p>
            <a:p>
              <a:endParaRPr lang="en-US" sz="1600" dirty="0">
                <a:latin typeface="Segoe UI Semilight" panose="020B0402040204020203" pitchFamily="34" charset="0"/>
                <a:cs typeface="Segoe UI Semilight" panose="020B0402040204020203" pitchFamily="34" charset="0"/>
              </a:endParaRPr>
            </a:p>
            <a:p>
              <a:r>
                <a:rPr lang="en-US" sz="1600" dirty="0">
                  <a:latin typeface="Segoe UI Semilight" panose="020B0402040204020203" pitchFamily="34" charset="0"/>
                  <a:cs typeface="Segoe UI Semilight" panose="020B0402040204020203" pitchFamily="34" charset="0"/>
                </a:rPr>
                <a:t>2. Press “.” </a:t>
              </a:r>
            </a:p>
            <a:p>
              <a:endParaRPr lang="en-US" sz="1600" dirty="0">
                <a:latin typeface="Segoe UI Semilight" panose="020B0402040204020203" pitchFamily="34" charset="0"/>
                <a:cs typeface="Segoe UI Semilight" panose="020B0402040204020203" pitchFamily="34" charset="0"/>
              </a:endParaRPr>
            </a:p>
            <a:p>
              <a:r>
                <a:rPr lang="en-US" sz="1600" dirty="0">
                  <a:latin typeface="Segoe UI Semilight" panose="020B0402040204020203" pitchFamily="34" charset="0"/>
                  <a:cs typeface="Segoe UI Semilight" panose="020B0402040204020203" pitchFamily="34" charset="0"/>
                </a:rPr>
                <a:t>3. Write code in the browser!</a:t>
              </a:r>
            </a:p>
            <a:p>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a:p>
              <a:endParaRPr lang="en-US" sz="1600" dirty="0">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7963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026" name="Picture 2" descr="Free Browser Chrome Clipart in AI, SVG, EPS or PSD">
            <a:extLst>
              <a:ext uri="{FF2B5EF4-FFF2-40B4-BE49-F238E27FC236}">
                <a16:creationId xmlns:a16="http://schemas.microsoft.com/office/drawing/2014/main" id="{C2762FAD-9786-1C4D-AA7D-62D72A0DB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284" y="383154"/>
            <a:ext cx="8707431" cy="6091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C1F0E7-1872-8C41-99CA-D24009986A1B}"/>
              </a:ext>
            </a:extLst>
          </p:cNvPr>
          <p:cNvSpPr txBox="1"/>
          <p:nvPr/>
        </p:nvSpPr>
        <p:spPr>
          <a:xfrm>
            <a:off x="3938328" y="1208147"/>
            <a:ext cx="3920882" cy="338554"/>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github.dev/your-username/resume</a:t>
            </a:r>
          </a:p>
        </p:txBody>
      </p:sp>
      <p:pic>
        <p:nvPicPr>
          <p:cNvPr id="7" name="Picture 6">
            <a:extLst>
              <a:ext uri="{FF2B5EF4-FFF2-40B4-BE49-F238E27FC236}">
                <a16:creationId xmlns:a16="http://schemas.microsoft.com/office/drawing/2014/main" id="{14FC24B1-0002-FA40-B2BE-AB1F29767913}"/>
              </a:ext>
            </a:extLst>
          </p:cNvPr>
          <p:cNvPicPr>
            <a:picLocks noChangeAspect="1"/>
          </p:cNvPicPr>
          <p:nvPr/>
        </p:nvPicPr>
        <p:blipFill rotWithShape="1">
          <a:blip r:embed="rId4"/>
          <a:srcRect r="4029" b="43238"/>
          <a:stretch/>
        </p:blipFill>
        <p:spPr>
          <a:xfrm>
            <a:off x="2656202" y="1711234"/>
            <a:ext cx="309067" cy="3892732"/>
          </a:xfrm>
          <a:prstGeom prst="rect">
            <a:avLst/>
          </a:prstGeom>
          <a:effectLst>
            <a:softEdge rad="31750"/>
          </a:effectLst>
        </p:spPr>
      </p:pic>
      <p:sp>
        <p:nvSpPr>
          <p:cNvPr id="8" name="Rounded Rectangle 7">
            <a:extLst>
              <a:ext uri="{FF2B5EF4-FFF2-40B4-BE49-F238E27FC236}">
                <a16:creationId xmlns:a16="http://schemas.microsoft.com/office/drawing/2014/main" id="{998086EC-A098-3940-A649-489B87333974}"/>
              </a:ext>
            </a:extLst>
          </p:cNvPr>
          <p:cNvSpPr/>
          <p:nvPr/>
        </p:nvSpPr>
        <p:spPr>
          <a:xfrm>
            <a:off x="2656202" y="3415937"/>
            <a:ext cx="309067" cy="29391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9C7B98-6030-4B42-9AD5-B0F75C7DEF2D}"/>
              </a:ext>
            </a:extLst>
          </p:cNvPr>
          <p:cNvSpPr txBox="1"/>
          <p:nvPr/>
        </p:nvSpPr>
        <p:spPr>
          <a:xfrm>
            <a:off x="3281493" y="2043229"/>
            <a:ext cx="2927436" cy="1569660"/>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1. Install </a:t>
            </a:r>
            <a:r>
              <a:rPr lang="en-US" sz="1600" err="1">
                <a:latin typeface="Segoe UI Semilight" panose="020B0402040204020203" pitchFamily="34" charset="0"/>
                <a:cs typeface="Segoe UI Semilight" panose="020B0402040204020203" pitchFamily="34" charset="0"/>
              </a:rPr>
              <a:t>CodeSwing</a:t>
            </a:r>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9152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1026" name="Picture 2" descr="Free Browser Chrome Clipart in AI, SVG, EPS or PSD">
            <a:extLst>
              <a:ext uri="{FF2B5EF4-FFF2-40B4-BE49-F238E27FC236}">
                <a16:creationId xmlns:a16="http://schemas.microsoft.com/office/drawing/2014/main" id="{C2762FAD-9786-1C4D-AA7D-62D72A0DB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284" y="383154"/>
            <a:ext cx="8707431" cy="6091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8C1F0E7-1872-8C41-99CA-D24009986A1B}"/>
              </a:ext>
            </a:extLst>
          </p:cNvPr>
          <p:cNvSpPr txBox="1"/>
          <p:nvPr/>
        </p:nvSpPr>
        <p:spPr>
          <a:xfrm>
            <a:off x="3938328" y="1208147"/>
            <a:ext cx="3920882" cy="338554"/>
          </a:xfrm>
          <a:prstGeom prst="rect">
            <a:avLst/>
          </a:prstGeom>
          <a:noFill/>
        </p:spPr>
        <p:txBody>
          <a:bodyPr wrap="square" rtlCol="0">
            <a:spAutoFit/>
          </a:bodyPr>
          <a:lstStyle/>
          <a:p>
            <a:r>
              <a:rPr lang="en-US" sz="1600" err="1">
                <a:latin typeface="Segoe UI Semilight" panose="020B0402040204020203" pitchFamily="34" charset="0"/>
                <a:cs typeface="Segoe UI Semilight" panose="020B0402040204020203" pitchFamily="34" charset="0"/>
              </a:rPr>
              <a:t>github.dev</a:t>
            </a:r>
            <a:r>
              <a:rPr lang="en-US" sz="1600">
                <a:latin typeface="Segoe UI Semilight" panose="020B0402040204020203" pitchFamily="34" charset="0"/>
                <a:cs typeface="Segoe UI Semilight" panose="020B0402040204020203" pitchFamily="34" charset="0"/>
              </a:rPr>
              <a:t>/your-username/resume</a:t>
            </a:r>
          </a:p>
        </p:txBody>
      </p:sp>
      <p:pic>
        <p:nvPicPr>
          <p:cNvPr id="7" name="Picture 6">
            <a:extLst>
              <a:ext uri="{FF2B5EF4-FFF2-40B4-BE49-F238E27FC236}">
                <a16:creationId xmlns:a16="http://schemas.microsoft.com/office/drawing/2014/main" id="{14FC24B1-0002-FA40-B2BE-AB1F29767913}"/>
              </a:ext>
            </a:extLst>
          </p:cNvPr>
          <p:cNvPicPr>
            <a:picLocks noChangeAspect="1"/>
          </p:cNvPicPr>
          <p:nvPr/>
        </p:nvPicPr>
        <p:blipFill rotWithShape="1">
          <a:blip r:embed="rId4"/>
          <a:srcRect r="4029" b="43238"/>
          <a:stretch/>
        </p:blipFill>
        <p:spPr>
          <a:xfrm>
            <a:off x="2656202" y="1711234"/>
            <a:ext cx="309067" cy="3892732"/>
          </a:xfrm>
          <a:prstGeom prst="rect">
            <a:avLst/>
          </a:prstGeom>
          <a:effectLst>
            <a:softEdge rad="31750"/>
          </a:effectLst>
        </p:spPr>
      </p:pic>
      <p:sp>
        <p:nvSpPr>
          <p:cNvPr id="8" name="Rounded Rectangle 7">
            <a:extLst>
              <a:ext uri="{FF2B5EF4-FFF2-40B4-BE49-F238E27FC236}">
                <a16:creationId xmlns:a16="http://schemas.microsoft.com/office/drawing/2014/main" id="{998086EC-A098-3940-A649-489B87333974}"/>
              </a:ext>
            </a:extLst>
          </p:cNvPr>
          <p:cNvSpPr/>
          <p:nvPr/>
        </p:nvSpPr>
        <p:spPr>
          <a:xfrm>
            <a:off x="2656202" y="1704699"/>
            <a:ext cx="309067" cy="29391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79C7B98-6030-4B42-9AD5-B0F75C7DEF2D}"/>
              </a:ext>
            </a:extLst>
          </p:cNvPr>
          <p:cNvSpPr txBox="1"/>
          <p:nvPr/>
        </p:nvSpPr>
        <p:spPr>
          <a:xfrm>
            <a:off x="3281493" y="2043229"/>
            <a:ext cx="2927436" cy="1569660"/>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1. Install </a:t>
            </a:r>
            <a:r>
              <a:rPr lang="en-US" sz="1600" err="1">
                <a:latin typeface="Segoe UI Semilight" panose="020B0402040204020203" pitchFamily="34" charset="0"/>
                <a:cs typeface="Segoe UI Semilight" panose="020B0402040204020203" pitchFamily="34" charset="0"/>
              </a:rPr>
              <a:t>CodeSwing</a:t>
            </a:r>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p:txBody>
      </p:sp>
      <p:sp>
        <p:nvSpPr>
          <p:cNvPr id="11" name="TextBox 10">
            <a:extLst>
              <a:ext uri="{FF2B5EF4-FFF2-40B4-BE49-F238E27FC236}">
                <a16:creationId xmlns:a16="http://schemas.microsoft.com/office/drawing/2014/main" id="{FAC458D5-70A2-834D-AD9B-66FA9FAAFF71}"/>
              </a:ext>
            </a:extLst>
          </p:cNvPr>
          <p:cNvSpPr txBox="1"/>
          <p:nvPr/>
        </p:nvSpPr>
        <p:spPr>
          <a:xfrm>
            <a:off x="3281493" y="2678799"/>
            <a:ext cx="2927436" cy="1077218"/>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2. Turn on AutoSave</a:t>
            </a: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85970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EB1D4-5F62-6E4A-8995-C9CA8E827B53}"/>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Getting started with HTML</a:t>
            </a:r>
          </a:p>
        </p:txBody>
      </p:sp>
      <p:sp>
        <p:nvSpPr>
          <p:cNvPr id="4" name="Rectangle 3">
            <a:extLst>
              <a:ext uri="{FF2B5EF4-FFF2-40B4-BE49-F238E27FC236}">
                <a16:creationId xmlns:a16="http://schemas.microsoft.com/office/drawing/2014/main" id="{08855F38-247B-B84F-8D70-AF1CB8F4901C}"/>
              </a:ext>
            </a:extLst>
          </p:cNvPr>
          <p:cNvSpPr/>
          <p:nvPr/>
        </p:nvSpPr>
        <p:spPr>
          <a:xfrm>
            <a:off x="4823790" y="1656519"/>
            <a:ext cx="2544417" cy="662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html</a:t>
            </a:r>
          </a:p>
        </p:txBody>
      </p:sp>
      <p:sp>
        <p:nvSpPr>
          <p:cNvPr id="5" name="Rectangle 4">
            <a:extLst>
              <a:ext uri="{FF2B5EF4-FFF2-40B4-BE49-F238E27FC236}">
                <a16:creationId xmlns:a16="http://schemas.microsoft.com/office/drawing/2014/main" id="{8270E9A0-DA30-9B4E-80BB-4651913ADE4D}"/>
              </a:ext>
            </a:extLst>
          </p:cNvPr>
          <p:cNvSpPr/>
          <p:nvPr/>
        </p:nvSpPr>
        <p:spPr>
          <a:xfrm>
            <a:off x="1537252" y="2739884"/>
            <a:ext cx="2544417" cy="662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head</a:t>
            </a:r>
          </a:p>
        </p:txBody>
      </p:sp>
      <p:sp>
        <p:nvSpPr>
          <p:cNvPr id="6" name="Rectangle 5">
            <a:extLst>
              <a:ext uri="{FF2B5EF4-FFF2-40B4-BE49-F238E27FC236}">
                <a16:creationId xmlns:a16="http://schemas.microsoft.com/office/drawing/2014/main" id="{79656D58-80A4-DC45-89CC-D40A39D8FC9C}"/>
              </a:ext>
            </a:extLst>
          </p:cNvPr>
          <p:cNvSpPr/>
          <p:nvPr/>
        </p:nvSpPr>
        <p:spPr>
          <a:xfrm>
            <a:off x="8110331" y="2739883"/>
            <a:ext cx="2544417" cy="662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body</a:t>
            </a:r>
          </a:p>
        </p:txBody>
      </p:sp>
      <p:sp>
        <p:nvSpPr>
          <p:cNvPr id="8" name="Rectangle 7">
            <a:extLst>
              <a:ext uri="{FF2B5EF4-FFF2-40B4-BE49-F238E27FC236}">
                <a16:creationId xmlns:a16="http://schemas.microsoft.com/office/drawing/2014/main" id="{59A375E3-0C26-3241-ACD6-7B33DE09C886}"/>
              </a:ext>
            </a:extLst>
          </p:cNvPr>
          <p:cNvSpPr/>
          <p:nvPr/>
        </p:nvSpPr>
        <p:spPr>
          <a:xfrm>
            <a:off x="901147" y="3849753"/>
            <a:ext cx="1272209"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link</a:t>
            </a:r>
          </a:p>
        </p:txBody>
      </p:sp>
      <p:sp>
        <p:nvSpPr>
          <p:cNvPr id="12" name="Rectangle 11">
            <a:extLst>
              <a:ext uri="{FF2B5EF4-FFF2-40B4-BE49-F238E27FC236}">
                <a16:creationId xmlns:a16="http://schemas.microsoft.com/office/drawing/2014/main" id="{2B46DAE6-83B3-6D49-A4A8-530981CE478C}"/>
              </a:ext>
            </a:extLst>
          </p:cNvPr>
          <p:cNvSpPr/>
          <p:nvPr/>
        </p:nvSpPr>
        <p:spPr>
          <a:xfrm>
            <a:off x="3445564" y="3849753"/>
            <a:ext cx="1272209"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title</a:t>
            </a:r>
          </a:p>
        </p:txBody>
      </p:sp>
      <p:sp>
        <p:nvSpPr>
          <p:cNvPr id="14" name="Rectangle 13">
            <a:extLst>
              <a:ext uri="{FF2B5EF4-FFF2-40B4-BE49-F238E27FC236}">
                <a16:creationId xmlns:a16="http://schemas.microsoft.com/office/drawing/2014/main" id="{865F3912-747F-814D-B001-780B066D610D}"/>
              </a:ext>
            </a:extLst>
          </p:cNvPr>
          <p:cNvSpPr/>
          <p:nvPr/>
        </p:nvSpPr>
        <p:spPr>
          <a:xfrm>
            <a:off x="7474229" y="3854200"/>
            <a:ext cx="1272209"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header</a:t>
            </a:r>
          </a:p>
        </p:txBody>
      </p:sp>
      <p:sp>
        <p:nvSpPr>
          <p:cNvPr id="16" name="Rectangle 15">
            <a:extLst>
              <a:ext uri="{FF2B5EF4-FFF2-40B4-BE49-F238E27FC236}">
                <a16:creationId xmlns:a16="http://schemas.microsoft.com/office/drawing/2014/main" id="{5E2D50C1-2EFB-3C4F-ADB8-FA9871F823F6}"/>
              </a:ext>
            </a:extLst>
          </p:cNvPr>
          <p:cNvSpPr/>
          <p:nvPr/>
        </p:nvSpPr>
        <p:spPr>
          <a:xfrm>
            <a:off x="10018643" y="3849753"/>
            <a:ext cx="1272209"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main</a:t>
            </a:r>
          </a:p>
        </p:txBody>
      </p:sp>
      <p:sp>
        <p:nvSpPr>
          <p:cNvPr id="18" name="Rectangle 17">
            <a:extLst>
              <a:ext uri="{FF2B5EF4-FFF2-40B4-BE49-F238E27FC236}">
                <a16:creationId xmlns:a16="http://schemas.microsoft.com/office/drawing/2014/main" id="{7C4C6F3A-06A6-C746-AEFA-0AA3A12C2F0C}"/>
              </a:ext>
            </a:extLst>
          </p:cNvPr>
          <p:cNvSpPr/>
          <p:nvPr/>
        </p:nvSpPr>
        <p:spPr>
          <a:xfrm>
            <a:off x="7666384" y="4752130"/>
            <a:ext cx="887893"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h1</a:t>
            </a:r>
          </a:p>
        </p:txBody>
      </p:sp>
      <p:sp>
        <p:nvSpPr>
          <p:cNvPr id="22" name="Rectangle 21">
            <a:extLst>
              <a:ext uri="{FF2B5EF4-FFF2-40B4-BE49-F238E27FC236}">
                <a16:creationId xmlns:a16="http://schemas.microsoft.com/office/drawing/2014/main" id="{BF1C3129-C693-2446-921F-B5FB17196434}"/>
              </a:ext>
            </a:extLst>
          </p:cNvPr>
          <p:cNvSpPr/>
          <p:nvPr/>
        </p:nvSpPr>
        <p:spPr>
          <a:xfrm>
            <a:off x="9574696" y="4743236"/>
            <a:ext cx="887893"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article</a:t>
            </a:r>
          </a:p>
        </p:txBody>
      </p:sp>
      <p:sp>
        <p:nvSpPr>
          <p:cNvPr id="24" name="Rectangle 23">
            <a:extLst>
              <a:ext uri="{FF2B5EF4-FFF2-40B4-BE49-F238E27FC236}">
                <a16:creationId xmlns:a16="http://schemas.microsoft.com/office/drawing/2014/main" id="{C542FFD2-F555-4E4A-B7BE-2A2B9C4004A5}"/>
              </a:ext>
            </a:extLst>
          </p:cNvPr>
          <p:cNvSpPr/>
          <p:nvPr/>
        </p:nvSpPr>
        <p:spPr>
          <a:xfrm>
            <a:off x="10846905" y="4752130"/>
            <a:ext cx="887893" cy="446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article</a:t>
            </a:r>
          </a:p>
        </p:txBody>
      </p:sp>
      <p:cxnSp>
        <p:nvCxnSpPr>
          <p:cNvPr id="32" name="Straight Connector 31">
            <a:extLst>
              <a:ext uri="{FF2B5EF4-FFF2-40B4-BE49-F238E27FC236}">
                <a16:creationId xmlns:a16="http://schemas.microsoft.com/office/drawing/2014/main" id="{3E503D4E-DAB4-3B4B-B5C3-7BA12424DD35}"/>
              </a:ext>
            </a:extLst>
          </p:cNvPr>
          <p:cNvCxnSpPr>
            <a:cxnSpLocks/>
            <a:stCxn id="4" idx="2"/>
            <a:endCxn id="5" idx="0"/>
          </p:cNvCxnSpPr>
          <p:nvPr/>
        </p:nvCxnSpPr>
        <p:spPr>
          <a:xfrm flipH="1">
            <a:off x="2809461" y="2319128"/>
            <a:ext cx="3286538" cy="420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EACF43-D630-0242-8AF7-4C4D6640AB0E}"/>
              </a:ext>
            </a:extLst>
          </p:cNvPr>
          <p:cNvCxnSpPr>
            <a:cxnSpLocks/>
            <a:stCxn id="6" idx="0"/>
            <a:endCxn id="4" idx="2"/>
          </p:cNvCxnSpPr>
          <p:nvPr/>
        </p:nvCxnSpPr>
        <p:spPr>
          <a:xfrm flipH="1" flipV="1">
            <a:off x="6095999" y="2319128"/>
            <a:ext cx="3286541" cy="4207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66ED98-6957-9943-8D3E-6B3764D51DFD}"/>
              </a:ext>
            </a:extLst>
          </p:cNvPr>
          <p:cNvCxnSpPr>
            <a:cxnSpLocks/>
            <a:stCxn id="5" idx="2"/>
            <a:endCxn id="8" idx="0"/>
          </p:cNvCxnSpPr>
          <p:nvPr/>
        </p:nvCxnSpPr>
        <p:spPr>
          <a:xfrm flipH="1">
            <a:off x="1537252" y="3402493"/>
            <a:ext cx="1272209" cy="447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568047-BC39-2545-AD7E-1F029BA89A1A}"/>
              </a:ext>
            </a:extLst>
          </p:cNvPr>
          <p:cNvCxnSpPr>
            <a:cxnSpLocks/>
            <a:stCxn id="5" idx="2"/>
            <a:endCxn id="12" idx="0"/>
          </p:cNvCxnSpPr>
          <p:nvPr/>
        </p:nvCxnSpPr>
        <p:spPr>
          <a:xfrm>
            <a:off x="2809461" y="3402493"/>
            <a:ext cx="1272208" cy="4472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982897-92EA-6940-AEDB-A3184CECB539}"/>
              </a:ext>
            </a:extLst>
          </p:cNvPr>
          <p:cNvCxnSpPr>
            <a:cxnSpLocks/>
            <a:stCxn id="6" idx="2"/>
            <a:endCxn id="16" idx="0"/>
          </p:cNvCxnSpPr>
          <p:nvPr/>
        </p:nvCxnSpPr>
        <p:spPr>
          <a:xfrm>
            <a:off x="9382540" y="3402492"/>
            <a:ext cx="1272208" cy="44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5A11955-5465-344F-BB7F-121BA6DE041E}"/>
              </a:ext>
            </a:extLst>
          </p:cNvPr>
          <p:cNvCxnSpPr>
            <a:cxnSpLocks/>
            <a:stCxn id="14" idx="0"/>
            <a:endCxn id="6" idx="2"/>
          </p:cNvCxnSpPr>
          <p:nvPr/>
        </p:nvCxnSpPr>
        <p:spPr>
          <a:xfrm flipV="1">
            <a:off x="8110334" y="3402492"/>
            <a:ext cx="1272206" cy="451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EE4A605-B9BD-BB47-B563-A8B3AB18270D}"/>
              </a:ext>
            </a:extLst>
          </p:cNvPr>
          <p:cNvCxnSpPr>
            <a:cxnSpLocks/>
            <a:stCxn id="18" idx="0"/>
            <a:endCxn id="14" idx="2"/>
          </p:cNvCxnSpPr>
          <p:nvPr/>
        </p:nvCxnSpPr>
        <p:spPr>
          <a:xfrm flipV="1">
            <a:off x="8110331" y="4300422"/>
            <a:ext cx="3" cy="451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17865F6-68BD-BC48-8784-DCD7CAE61F27}"/>
              </a:ext>
            </a:extLst>
          </p:cNvPr>
          <p:cNvCxnSpPr>
            <a:cxnSpLocks/>
            <a:stCxn id="22" idx="0"/>
            <a:endCxn id="16" idx="2"/>
          </p:cNvCxnSpPr>
          <p:nvPr/>
        </p:nvCxnSpPr>
        <p:spPr>
          <a:xfrm flipV="1">
            <a:off x="10018643" y="4295975"/>
            <a:ext cx="636105" cy="44726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7ED1FA-00A0-1646-B279-BCF4FC07396C}"/>
              </a:ext>
            </a:extLst>
          </p:cNvPr>
          <p:cNvCxnSpPr>
            <a:cxnSpLocks/>
            <a:stCxn id="24" idx="0"/>
            <a:endCxn id="16" idx="2"/>
          </p:cNvCxnSpPr>
          <p:nvPr/>
        </p:nvCxnSpPr>
        <p:spPr>
          <a:xfrm flipH="1" flipV="1">
            <a:off x="10654748" y="4295975"/>
            <a:ext cx="636104" cy="4561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9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A4D5-0D41-6B40-997B-8E4338BF55A9}"/>
              </a:ext>
            </a:extLst>
          </p:cNvPr>
          <p:cNvSpPr>
            <a:spLocks noGrp="1"/>
          </p:cNvSpPr>
          <p:nvPr>
            <p:ph type="title"/>
          </p:nvPr>
        </p:nvSpPr>
        <p:spPr/>
        <p:txBody>
          <a:bodyPr/>
          <a:lstStyle/>
          <a:p>
            <a:r>
              <a:rPr lang="en-US">
                <a:latin typeface="Segoe UI Semilight" panose="020B0402040204020203" pitchFamily="34" charset="0"/>
                <a:cs typeface="Segoe UI Semilight" panose="020B0402040204020203" pitchFamily="34" charset="0"/>
              </a:rPr>
              <a:t>Creating an HTML page</a:t>
            </a:r>
          </a:p>
        </p:txBody>
      </p:sp>
      <p:pic>
        <p:nvPicPr>
          <p:cNvPr id="5" name="Picture 2" descr="Free Browser Chrome Clipart in AI, SVG, EPS or PSD">
            <a:extLst>
              <a:ext uri="{FF2B5EF4-FFF2-40B4-BE49-F238E27FC236}">
                <a16:creationId xmlns:a16="http://schemas.microsoft.com/office/drawing/2014/main" id="{977AE13E-BEEF-B74F-826C-A282E1BE5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657" y="1549345"/>
            <a:ext cx="7454725" cy="47454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AB3C87-EC27-F84D-B083-CBD104A5C6B9}"/>
              </a:ext>
            </a:extLst>
          </p:cNvPr>
          <p:cNvSpPr txBox="1"/>
          <p:nvPr/>
        </p:nvSpPr>
        <p:spPr>
          <a:xfrm>
            <a:off x="4441911" y="2142710"/>
            <a:ext cx="3920882" cy="338554"/>
          </a:xfrm>
          <a:prstGeom prst="rect">
            <a:avLst/>
          </a:prstGeom>
          <a:noFill/>
        </p:spPr>
        <p:txBody>
          <a:bodyPr wrap="square" rtlCol="0">
            <a:spAutoFit/>
          </a:bodyPr>
          <a:lstStyle/>
          <a:p>
            <a:r>
              <a:rPr lang="en-US" sz="1600" err="1">
                <a:latin typeface="Segoe UI Semilight" panose="020B0402040204020203" pitchFamily="34" charset="0"/>
                <a:cs typeface="Segoe UI Semilight" panose="020B0402040204020203" pitchFamily="34" charset="0"/>
              </a:rPr>
              <a:t>github.dev</a:t>
            </a:r>
            <a:r>
              <a:rPr lang="en-US" sz="1600">
                <a:latin typeface="Segoe UI Semilight" panose="020B0402040204020203" pitchFamily="34" charset="0"/>
                <a:cs typeface="Segoe UI Semilight" panose="020B0402040204020203" pitchFamily="34" charset="0"/>
              </a:rPr>
              <a:t>/your-username/resume</a:t>
            </a:r>
          </a:p>
        </p:txBody>
      </p:sp>
      <p:pic>
        <p:nvPicPr>
          <p:cNvPr id="4" name="Picture 3">
            <a:extLst>
              <a:ext uri="{FF2B5EF4-FFF2-40B4-BE49-F238E27FC236}">
                <a16:creationId xmlns:a16="http://schemas.microsoft.com/office/drawing/2014/main" id="{2CE1D610-7378-F643-9AFC-6E9B1710FED0}"/>
              </a:ext>
            </a:extLst>
          </p:cNvPr>
          <p:cNvPicPr>
            <a:picLocks noChangeAspect="1"/>
          </p:cNvPicPr>
          <p:nvPr/>
        </p:nvPicPr>
        <p:blipFill rotWithShape="1">
          <a:blip r:embed="rId4"/>
          <a:srcRect r="4029" b="43238"/>
          <a:stretch/>
        </p:blipFill>
        <p:spPr>
          <a:xfrm>
            <a:off x="3265803" y="2600143"/>
            <a:ext cx="232772" cy="2931788"/>
          </a:xfrm>
          <a:prstGeom prst="rect">
            <a:avLst/>
          </a:prstGeom>
          <a:effectLst>
            <a:softEdge rad="31750"/>
          </a:effectLst>
        </p:spPr>
      </p:pic>
      <p:sp>
        <p:nvSpPr>
          <p:cNvPr id="14" name="TextBox 13">
            <a:extLst>
              <a:ext uri="{FF2B5EF4-FFF2-40B4-BE49-F238E27FC236}">
                <a16:creationId xmlns:a16="http://schemas.microsoft.com/office/drawing/2014/main" id="{5A8689BE-ED5A-4C46-A690-CA6FEF35A86B}"/>
              </a:ext>
            </a:extLst>
          </p:cNvPr>
          <p:cNvSpPr txBox="1"/>
          <p:nvPr/>
        </p:nvSpPr>
        <p:spPr>
          <a:xfrm>
            <a:off x="3876223" y="2845622"/>
            <a:ext cx="4936473" cy="1815882"/>
          </a:xfrm>
          <a:prstGeom prst="rect">
            <a:avLst/>
          </a:prstGeom>
          <a:noFill/>
        </p:spPr>
        <p:txBody>
          <a:bodyPr wrap="square" rtlCol="0">
            <a:spAutoFit/>
          </a:bodyPr>
          <a:lstStyle/>
          <a:p>
            <a:r>
              <a:rPr lang="en-US" sz="1600">
                <a:latin typeface="Segoe UI Semilight" panose="020B0402040204020203" pitchFamily="34" charset="0"/>
                <a:cs typeface="Segoe UI Semilight" panose="020B0402040204020203" pitchFamily="34" charset="0"/>
              </a:rPr>
              <a:t>1. Open the Command Palette </a:t>
            </a:r>
          </a:p>
          <a:p>
            <a:endParaRPr lang="en-US" sz="1600">
              <a:latin typeface="Segoe UI Semilight" panose="020B0402040204020203" pitchFamily="34" charset="0"/>
              <a:cs typeface="Segoe UI Semilight" panose="020B0402040204020203" pitchFamily="34" charset="0"/>
            </a:endParaRPr>
          </a:p>
          <a:p>
            <a:r>
              <a:rPr lang="en-US" sz="1600">
                <a:latin typeface="Segoe UI Semilight" panose="020B0402040204020203" pitchFamily="34" charset="0"/>
                <a:cs typeface="Segoe UI Semilight" panose="020B0402040204020203" pitchFamily="34" charset="0"/>
              </a:rPr>
              <a:t>2. Select </a:t>
            </a:r>
            <a:r>
              <a:rPr lang="en-US" sz="1600" err="1">
                <a:latin typeface="Segoe UI Semilight" panose="020B0402040204020203" pitchFamily="34" charset="0"/>
                <a:cs typeface="Segoe UI Semilight" panose="020B0402040204020203" pitchFamily="34" charset="0"/>
              </a:rPr>
              <a:t>CodeSwing</a:t>
            </a:r>
            <a:r>
              <a:rPr lang="en-US" sz="1600">
                <a:latin typeface="Segoe UI Semilight" panose="020B0402040204020203" pitchFamily="34" charset="0"/>
                <a:cs typeface="Segoe UI Semilight" panose="020B0402040204020203" pitchFamily="34" charset="0"/>
              </a:rPr>
              <a:t>: Initialize Workspace as Swing…</a:t>
            </a:r>
          </a:p>
          <a:p>
            <a:endParaRPr lang="en-US" sz="1600">
              <a:latin typeface="Segoe UI Semilight" panose="020B0402040204020203" pitchFamily="34" charset="0"/>
              <a:cs typeface="Segoe UI Semilight" panose="020B0402040204020203" pitchFamily="34" charset="0"/>
            </a:endParaRPr>
          </a:p>
          <a:p>
            <a:r>
              <a:rPr lang="en-US" sz="1600">
                <a:latin typeface="Segoe UI Semilight" panose="020B0402040204020203" pitchFamily="34" charset="0"/>
                <a:cs typeface="Segoe UI Semilight" panose="020B0402040204020203" pitchFamily="34" charset="0"/>
              </a:rPr>
              <a:t>3. Choose Basic: HTML-Only</a:t>
            </a:r>
          </a:p>
          <a:p>
            <a:endParaRPr lang="en-US" sz="1600">
              <a:latin typeface="Segoe UI Semilight" panose="020B0402040204020203" pitchFamily="34" charset="0"/>
              <a:cs typeface="Segoe UI Semilight" panose="020B0402040204020203" pitchFamily="34" charset="0"/>
            </a:endParaRPr>
          </a:p>
          <a:p>
            <a:endParaRPr lang="en-US" sz="16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408110958"/>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70</TotalTime>
  <Words>4322</Words>
  <Application>Microsoft Office PowerPoint</Application>
  <PresentationFormat>Widescreen</PresentationFormat>
  <Paragraphs>286</Paragraphs>
  <Slides>29</Slides>
  <Notes>24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-apple-system</vt:lpstr>
      <vt:lpstr>Arial</vt:lpstr>
      <vt:lpstr>Calibri</vt:lpstr>
      <vt:lpstr>Calibri Light</vt:lpstr>
      <vt:lpstr>Consolas</vt:lpstr>
      <vt:lpstr>FabricMDL2Icons-2</vt:lpstr>
      <vt:lpstr>Roboto</vt:lpstr>
      <vt:lpstr>Segoe UI</vt:lpstr>
      <vt:lpstr>Segoe UI Semibold</vt:lpstr>
      <vt:lpstr>Segoe UI Semilight</vt:lpstr>
      <vt:lpstr>Ubuntu-Regular</vt:lpstr>
      <vt:lpstr>Wingdings</vt:lpstr>
      <vt:lpstr>Office Theme</vt:lpstr>
      <vt:lpstr>WHITE TEMPLATE</vt:lpstr>
      <vt:lpstr>Create your FREE Online Resume Website</vt:lpstr>
      <vt:lpstr>Code of Conduct</vt:lpstr>
      <vt:lpstr>Agenda</vt:lpstr>
      <vt:lpstr>PowerPoint Presentation</vt:lpstr>
      <vt:lpstr>Setting up your coding environment</vt:lpstr>
      <vt:lpstr>PowerPoint Presentation</vt:lpstr>
      <vt:lpstr>PowerPoint Presentation</vt:lpstr>
      <vt:lpstr>Getting started with HTML</vt:lpstr>
      <vt:lpstr>Creating an HTML page</vt:lpstr>
      <vt:lpstr>PowerPoint Presentation</vt:lpstr>
      <vt:lpstr>Adding content to an HTML page</vt:lpstr>
      <vt:lpstr>HTML Lists </vt:lpstr>
      <vt:lpstr>Add your work experience</vt:lpstr>
      <vt:lpstr>Add your skills, education, and about you</vt:lpstr>
      <vt:lpstr>Adding style using CSS</vt:lpstr>
      <vt:lpstr>Adding style to a page</vt:lpstr>
      <vt:lpstr>Sizing</vt:lpstr>
      <vt:lpstr>Using CSS grids</vt:lpstr>
      <vt:lpstr>Controlling spacing with the box model</vt:lpstr>
      <vt:lpstr>Selecting an element by ID</vt:lpstr>
      <vt:lpstr>PowerPoint Presentation</vt:lpstr>
      <vt:lpstr>Creating your website</vt:lpstr>
      <vt:lpstr>Benefits of GitHub Student developer Pack.</vt:lpstr>
      <vt:lpstr>What is Microsoft Learn Student Ambassadors?</vt:lpstr>
      <vt:lpstr>What resources and benefits can Microsoft Learn Student Ambassadors get access to? </vt:lpstr>
      <vt:lpstr>Who’s eligible to apply to the program and what experience do you need?</vt:lpstr>
      <vt:lpstr>Q/A</vt:lpstr>
      <vt:lpstr>Thank You </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a resume website in the Browser using github.dev and GitHub Pages</dc:title>
  <dc:creator>Ornella Altunyan</dc:creator>
  <cp:lastModifiedBy>Om Sharma</cp:lastModifiedBy>
  <cp:revision>11</cp:revision>
  <dcterms:created xsi:type="dcterms:W3CDTF">2021-12-14T22:20:15Z</dcterms:created>
  <dcterms:modified xsi:type="dcterms:W3CDTF">2022-05-21T09:01:09Z</dcterms:modified>
</cp:coreProperties>
</file>